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Helvetica Neue"/>
      <p:regular r:id="rId70"/>
      <p:bold r:id="rId71"/>
      <p:italic r:id="rId72"/>
      <p:boldItalic r:id="rId73"/>
    </p:embeddedFont>
    <p:embeddedFont>
      <p:font typeface="Helvetica Neue Light"/>
      <p:regular r:id="rId74"/>
      <p:bold r:id="rId75"/>
      <p:italic r:id="rId76"/>
      <p:boldItalic r:id="rId77"/>
    </p:embeddedFont>
    <p:embeddedFont>
      <p:font typeface="DM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DMSans-italic.fntdata"/><Relationship Id="rId81" Type="http://schemas.openxmlformats.org/officeDocument/2006/relationships/font" Target="fonts/DM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boldItalic.fntdata"/><Relationship Id="rId72" Type="http://schemas.openxmlformats.org/officeDocument/2006/relationships/font" Target="fonts/HelveticaNeue-italic.fntdata"/><Relationship Id="rId31" Type="http://schemas.openxmlformats.org/officeDocument/2006/relationships/slide" Target="slides/slide25.xml"/><Relationship Id="rId75" Type="http://schemas.openxmlformats.org/officeDocument/2006/relationships/font" Target="fonts/HelveticaNeueLight-bold.fntdata"/><Relationship Id="rId30" Type="http://schemas.openxmlformats.org/officeDocument/2006/relationships/slide" Target="slides/slide24.xml"/><Relationship Id="rId74" Type="http://schemas.openxmlformats.org/officeDocument/2006/relationships/font" Target="fonts/HelveticaNeueLight-regular.fntdata"/><Relationship Id="rId33" Type="http://schemas.openxmlformats.org/officeDocument/2006/relationships/slide" Target="slides/slide27.xml"/><Relationship Id="rId77" Type="http://schemas.openxmlformats.org/officeDocument/2006/relationships/font" Target="fonts/HelveticaNeueLight-boldItalic.fntdata"/><Relationship Id="rId32" Type="http://schemas.openxmlformats.org/officeDocument/2006/relationships/slide" Target="slides/slide26.xml"/><Relationship Id="rId76" Type="http://schemas.openxmlformats.org/officeDocument/2006/relationships/font" Target="fonts/HelveticaNeueLight-italic.fntdata"/><Relationship Id="rId35" Type="http://schemas.openxmlformats.org/officeDocument/2006/relationships/slide" Target="slides/slide29.xml"/><Relationship Id="rId79" Type="http://schemas.openxmlformats.org/officeDocument/2006/relationships/font" Target="fonts/DMSans-bold.fntdata"/><Relationship Id="rId34" Type="http://schemas.openxmlformats.org/officeDocument/2006/relationships/slide" Target="slides/slide28.xml"/><Relationship Id="rId78" Type="http://schemas.openxmlformats.org/officeDocument/2006/relationships/font" Target="fonts/DMSans-regular.fntdata"/><Relationship Id="rId71" Type="http://schemas.openxmlformats.org/officeDocument/2006/relationships/font" Target="fonts/HelveticaNeue-bold.fntdata"/><Relationship Id="rId70" Type="http://schemas.openxmlformats.org/officeDocument/2006/relationships/font" Target="fonts/HelveticaNeu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librodepython.com/herencia-en-pytho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00">
                <a:solidFill>
                  <a:srgbClr val="859900"/>
                </a:solidFill>
                <a:latin typeface="DM Sans"/>
                <a:ea typeface="DM Sans"/>
                <a:cs typeface="DM Sans"/>
                <a:sym typeface="DM Sans"/>
              </a:rPr>
              <a:t>class</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Animal</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__init__</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especie,</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edad):</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.especie</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especie</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.edad</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edad</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Método genérico pero con implementación particular</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hablar</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Método vacío</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pass</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Método genérico pero con implementación particular</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moverse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Método vacío</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pass</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Método genérico con la misma implementación</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describeme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"Soy un Animal del tipo"</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B58900"/>
                </a:solidFill>
                <a:latin typeface="DM Sans"/>
                <a:ea typeface="DM Sans"/>
                <a:cs typeface="DM Sans"/>
                <a:sym typeface="DM Sans"/>
              </a:rPr>
              <a:t>type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).__name__)</a:t>
            </a:r>
            <a:endParaRPr>
              <a:solidFill>
                <a:schemeClr val="dk1"/>
              </a:solidFill>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00">
                <a:solidFill>
                  <a:srgbClr val="859900"/>
                </a:solidFill>
                <a:latin typeface="DM Sans"/>
                <a:ea typeface="DM Sans"/>
                <a:cs typeface="DM Sans"/>
                <a:sym typeface="DM Sans"/>
              </a:rPr>
              <a:t>class</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Animal</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__init__</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especie,</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edad):</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.especie</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especie</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.edad</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edad</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Método genérico pero con implementación particular</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hablar</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Método vacío</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pass</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Método genérico pero con implementación particular</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moverse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Método vacío</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pass</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Método genérico con la misma implementación</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describeme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"Soy un Animal del tipo"</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B58900"/>
                </a:solidFill>
                <a:latin typeface="DM Sans"/>
                <a:ea typeface="DM Sans"/>
                <a:cs typeface="DM Sans"/>
                <a:sym typeface="DM Sans"/>
              </a:rPr>
              <a:t>type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).__name__)</a:t>
            </a:r>
            <a:endParaRPr sz="1000">
              <a:solidFill>
                <a:srgbClr val="859900"/>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Perro hereda de Animal</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859900"/>
                </a:solidFill>
                <a:latin typeface="DM Sans"/>
                <a:ea typeface="DM Sans"/>
                <a:cs typeface="DM Sans"/>
                <a:sym typeface="DM Sans"/>
              </a:rPr>
              <a:t>class</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Perro</a:t>
            </a:r>
            <a:r>
              <a:rPr lang="es" sz="1000">
                <a:solidFill>
                  <a:srgbClr val="93A1A1"/>
                </a:solidFill>
                <a:latin typeface="DM Sans"/>
                <a:ea typeface="DM Sans"/>
                <a:cs typeface="DM Sans"/>
                <a:sym typeface="DM Sans"/>
              </a:rPr>
              <a:t>(Animal):</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pass</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mi_perro</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Perro(</a:t>
            </a:r>
            <a:r>
              <a:rPr lang="es" sz="1000">
                <a:solidFill>
                  <a:srgbClr val="2AA198"/>
                </a:solidFill>
                <a:latin typeface="DM Sans"/>
                <a:ea typeface="DM Sans"/>
                <a:cs typeface="DM Sans"/>
                <a:sym typeface="DM Sans"/>
              </a:rPr>
              <a:t>'mamífero'</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2AA198"/>
                </a:solidFill>
                <a:latin typeface="DM Sans"/>
                <a:ea typeface="DM Sans"/>
                <a:cs typeface="DM Sans"/>
                <a:sym typeface="DM Sans"/>
              </a:rPr>
              <a:t>10</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mi_perro.describeme()</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Soy un Animal del tipo Perro</a:t>
            </a:r>
            <a:endParaRPr>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Perro hereda de Animal</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859900"/>
                </a:solidFill>
                <a:latin typeface="DM Sans"/>
                <a:ea typeface="DM Sans"/>
                <a:cs typeface="DM Sans"/>
                <a:sym typeface="DM Sans"/>
              </a:rPr>
              <a:t>class</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Perro</a:t>
            </a:r>
            <a:r>
              <a:rPr lang="es" sz="1000">
                <a:solidFill>
                  <a:srgbClr val="93A1A1"/>
                </a:solidFill>
                <a:latin typeface="DM Sans"/>
                <a:ea typeface="DM Sans"/>
                <a:cs typeface="DM Sans"/>
                <a:sym typeface="DM Sans"/>
              </a:rPr>
              <a:t>(Animal):</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pass</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mi_perro</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Perro(</a:t>
            </a:r>
            <a:r>
              <a:rPr lang="es" sz="1000">
                <a:solidFill>
                  <a:srgbClr val="2AA198"/>
                </a:solidFill>
                <a:latin typeface="DM Sans"/>
                <a:ea typeface="DM Sans"/>
                <a:cs typeface="DM Sans"/>
                <a:sym typeface="DM Sans"/>
              </a:rPr>
              <a:t>'mamífero'</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2AA198"/>
                </a:solidFill>
                <a:latin typeface="DM Sans"/>
                <a:ea typeface="DM Sans"/>
                <a:cs typeface="DM Sans"/>
                <a:sym typeface="DM Sans"/>
              </a:rPr>
              <a:t>10</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mi_perro.describeme()</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Soy un Animal del tipo Perro</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00">
                <a:solidFill>
                  <a:srgbClr val="859900"/>
                </a:solidFill>
                <a:latin typeface="DM Sans"/>
                <a:ea typeface="DM Sans"/>
                <a:cs typeface="DM Sans"/>
                <a:sym typeface="DM Sans"/>
              </a:rPr>
              <a:t>class</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Perro</a:t>
            </a:r>
            <a:r>
              <a:rPr lang="es" sz="1000">
                <a:solidFill>
                  <a:srgbClr val="93A1A1"/>
                </a:solidFill>
                <a:latin typeface="DM Sans"/>
                <a:ea typeface="DM Sans"/>
                <a:cs typeface="DM Sans"/>
                <a:sym typeface="DM Sans"/>
              </a:rPr>
              <a:t>(Animal):</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hablar</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"Guau!"</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moverse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"Caminando con 4 patas"</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859900"/>
                </a:solidFill>
                <a:latin typeface="DM Sans"/>
                <a:ea typeface="DM Sans"/>
                <a:cs typeface="DM Sans"/>
                <a:sym typeface="DM Sans"/>
              </a:rPr>
              <a:t>class</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Vaca</a:t>
            </a:r>
            <a:r>
              <a:rPr lang="es" sz="1000">
                <a:solidFill>
                  <a:srgbClr val="93A1A1"/>
                </a:solidFill>
                <a:latin typeface="DM Sans"/>
                <a:ea typeface="DM Sans"/>
                <a:cs typeface="DM Sans"/>
                <a:sym typeface="DM Sans"/>
              </a:rPr>
              <a:t>(Animal):</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hablar</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"Muuu!"</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moverse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"Caminando con 4 patas"</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859900"/>
                </a:solidFill>
                <a:latin typeface="DM Sans"/>
                <a:ea typeface="DM Sans"/>
                <a:cs typeface="DM Sans"/>
                <a:sym typeface="DM Sans"/>
              </a:rPr>
              <a:t>class</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Abeja</a:t>
            </a:r>
            <a:r>
              <a:rPr lang="es" sz="1000">
                <a:solidFill>
                  <a:srgbClr val="93A1A1"/>
                </a:solidFill>
                <a:latin typeface="DM Sans"/>
                <a:ea typeface="DM Sans"/>
                <a:cs typeface="DM Sans"/>
                <a:sym typeface="DM Sans"/>
              </a:rPr>
              <a:t>(Animal):</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hablar</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"Bzzzz!"</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moverse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"Volando"</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Nuevo método</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picar</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"Picar!"</a:t>
            </a:r>
            <a:r>
              <a:rPr lang="es" sz="1000">
                <a:solidFill>
                  <a:srgbClr val="93A1A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86E75"/>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00">
                <a:solidFill>
                  <a:srgbClr val="859900"/>
                </a:solidFill>
                <a:latin typeface="DM Sans"/>
                <a:ea typeface="DM Sans"/>
                <a:cs typeface="DM Sans"/>
                <a:sym typeface="DM Sans"/>
              </a:rPr>
              <a:t>class</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Perro</a:t>
            </a:r>
            <a:r>
              <a:rPr lang="es" sz="1000">
                <a:solidFill>
                  <a:srgbClr val="93A1A1"/>
                </a:solidFill>
                <a:latin typeface="DM Sans"/>
                <a:ea typeface="DM Sans"/>
                <a:cs typeface="DM Sans"/>
                <a:sym typeface="DM Sans"/>
              </a:rPr>
              <a:t>(Animal):</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hablar</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"Guau!"</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moverse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"Caminando con 4 patas"</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859900"/>
                </a:solidFill>
                <a:latin typeface="DM Sans"/>
                <a:ea typeface="DM Sans"/>
                <a:cs typeface="DM Sans"/>
                <a:sym typeface="DM Sans"/>
              </a:rPr>
              <a:t>class</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Vaca</a:t>
            </a:r>
            <a:r>
              <a:rPr lang="es" sz="1000">
                <a:solidFill>
                  <a:srgbClr val="93A1A1"/>
                </a:solidFill>
                <a:latin typeface="DM Sans"/>
                <a:ea typeface="DM Sans"/>
                <a:cs typeface="DM Sans"/>
                <a:sym typeface="DM Sans"/>
              </a:rPr>
              <a:t>(Animal):</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hablar</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"Muuu!"</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moverse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"Caminando con 4 patas"</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859900"/>
                </a:solidFill>
                <a:latin typeface="DM Sans"/>
                <a:ea typeface="DM Sans"/>
                <a:cs typeface="DM Sans"/>
                <a:sym typeface="DM Sans"/>
              </a:rPr>
              <a:t>class</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Abeja</a:t>
            </a:r>
            <a:r>
              <a:rPr lang="es" sz="1000">
                <a:solidFill>
                  <a:srgbClr val="93A1A1"/>
                </a:solidFill>
                <a:latin typeface="DM Sans"/>
                <a:ea typeface="DM Sans"/>
                <a:cs typeface="DM Sans"/>
                <a:sym typeface="DM Sans"/>
              </a:rPr>
              <a:t>(Animal):</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hablar</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"Bzzzz!"</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moverse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"Volando"</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586E75"/>
                </a:solidFill>
                <a:latin typeface="DM Sans"/>
                <a:ea typeface="DM Sans"/>
                <a:cs typeface="DM Sans"/>
                <a:sym typeface="DM Sans"/>
              </a:rPr>
              <a:t># Nuevo método</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picar</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"Picar!"</a:t>
            </a:r>
            <a:r>
              <a:rPr lang="es" sz="1000">
                <a:solidFill>
                  <a:srgbClr val="93A1A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86E75"/>
              </a:solidFill>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mi_perro</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Perro(</a:t>
            </a:r>
            <a:r>
              <a:rPr lang="es" sz="1000">
                <a:solidFill>
                  <a:srgbClr val="2AA198"/>
                </a:solidFill>
                <a:latin typeface="DM Sans"/>
                <a:ea typeface="DM Sans"/>
                <a:cs typeface="DM Sans"/>
                <a:sym typeface="DM Sans"/>
              </a:rPr>
              <a:t>'mamífero'</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2AA198"/>
                </a:solidFill>
                <a:latin typeface="DM Sans"/>
                <a:ea typeface="DM Sans"/>
                <a:cs typeface="DM Sans"/>
                <a:sym typeface="DM Sans"/>
              </a:rPr>
              <a:t>10</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mi_vaca</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Vaca(</a:t>
            </a:r>
            <a:r>
              <a:rPr lang="es" sz="1000">
                <a:solidFill>
                  <a:srgbClr val="2AA198"/>
                </a:solidFill>
                <a:latin typeface="DM Sans"/>
                <a:ea typeface="DM Sans"/>
                <a:cs typeface="DM Sans"/>
                <a:sym typeface="DM Sans"/>
              </a:rPr>
              <a:t>'mamífero'</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2AA198"/>
                </a:solidFill>
                <a:latin typeface="DM Sans"/>
                <a:ea typeface="DM Sans"/>
                <a:cs typeface="DM Sans"/>
                <a:sym typeface="DM Sans"/>
              </a:rPr>
              <a:t>23</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mi_abeja</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Abeja(</a:t>
            </a:r>
            <a:r>
              <a:rPr lang="es" sz="1000">
                <a:solidFill>
                  <a:srgbClr val="2AA198"/>
                </a:solidFill>
                <a:latin typeface="DM Sans"/>
                <a:ea typeface="DM Sans"/>
                <a:cs typeface="DM Sans"/>
                <a:sym typeface="DM Sans"/>
              </a:rPr>
              <a:t>'insecto'</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2AA198"/>
                </a:solidFill>
                <a:latin typeface="DM Sans"/>
                <a:ea typeface="DM Sans"/>
                <a:cs typeface="DM Sans"/>
                <a:sym typeface="DM Sans"/>
              </a:rPr>
              <a:t>1</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mi_perro.hablar()</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mi_vaca.hablar()</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Guau!</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Muuu!</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mi_vaca.describeme()</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mi_abeja.describeme()</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Soy un Animal del tipo Vaca</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Soy un Animal del tipo Abeja</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mi_abeja.picar()</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Picar!</a:t>
            </a:r>
            <a:endParaRPr sz="1000">
              <a:solidFill>
                <a:srgbClr val="859900"/>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86E75"/>
              </a:solidFill>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mi_perro</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Perro(</a:t>
            </a:r>
            <a:r>
              <a:rPr lang="es" sz="1000">
                <a:solidFill>
                  <a:srgbClr val="2AA198"/>
                </a:solidFill>
                <a:latin typeface="DM Sans"/>
                <a:ea typeface="DM Sans"/>
                <a:cs typeface="DM Sans"/>
                <a:sym typeface="DM Sans"/>
              </a:rPr>
              <a:t>'mamífero'</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2AA198"/>
                </a:solidFill>
                <a:latin typeface="DM Sans"/>
                <a:ea typeface="DM Sans"/>
                <a:cs typeface="DM Sans"/>
                <a:sym typeface="DM Sans"/>
              </a:rPr>
              <a:t>10</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mi_vaca</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Vaca(</a:t>
            </a:r>
            <a:r>
              <a:rPr lang="es" sz="1000">
                <a:solidFill>
                  <a:srgbClr val="2AA198"/>
                </a:solidFill>
                <a:latin typeface="DM Sans"/>
                <a:ea typeface="DM Sans"/>
                <a:cs typeface="DM Sans"/>
                <a:sym typeface="DM Sans"/>
              </a:rPr>
              <a:t>'mamífero'</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2AA198"/>
                </a:solidFill>
                <a:latin typeface="DM Sans"/>
                <a:ea typeface="DM Sans"/>
                <a:cs typeface="DM Sans"/>
                <a:sym typeface="DM Sans"/>
              </a:rPr>
              <a:t>23</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mi_abeja</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Abeja(</a:t>
            </a:r>
            <a:r>
              <a:rPr lang="es" sz="1000">
                <a:solidFill>
                  <a:srgbClr val="2AA198"/>
                </a:solidFill>
                <a:latin typeface="DM Sans"/>
                <a:ea typeface="DM Sans"/>
                <a:cs typeface="DM Sans"/>
                <a:sym typeface="DM Sans"/>
              </a:rPr>
              <a:t>'insecto'</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2AA198"/>
                </a:solidFill>
                <a:latin typeface="DM Sans"/>
                <a:ea typeface="DM Sans"/>
                <a:cs typeface="DM Sans"/>
                <a:sym typeface="DM Sans"/>
              </a:rPr>
              <a:t>1</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mi_perro.hablar()</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mi_vaca.hablar()</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Guau!</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Muuu!</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mi_vaca.describeme()</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mi_abeja.describeme()</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Soy un Animal del tipo Vaca</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Soy un Animal del tipo Abeja</a:t>
            </a:r>
            <a:endParaRPr sz="1000">
              <a:solidFill>
                <a:srgbClr val="586E75"/>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93A1A1"/>
                </a:solidFill>
                <a:latin typeface="DM Sans"/>
                <a:ea typeface="DM Sans"/>
                <a:cs typeface="DM Sans"/>
                <a:sym typeface="DM Sans"/>
              </a:rPr>
              <a:t>mi_abeja.picar()</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86E75"/>
                </a:solidFill>
                <a:latin typeface="DM Sans"/>
                <a:ea typeface="DM Sans"/>
                <a:cs typeface="DM Sans"/>
                <a:sym typeface="DM Sans"/>
              </a:rPr>
              <a:t># Picar!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86E75"/>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00">
                <a:solidFill>
                  <a:srgbClr val="859900"/>
                </a:solidFill>
                <a:latin typeface="DM Sans"/>
                <a:ea typeface="DM Sans"/>
                <a:cs typeface="DM Sans"/>
                <a:sym typeface="DM Sans"/>
              </a:rPr>
              <a:t>class</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Animal</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__init__</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especie,</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edad):</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.especie</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especie</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.edad</a:t>
            </a: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93A1A1"/>
                </a:solidFill>
                <a:latin typeface="DM Sans"/>
                <a:ea typeface="DM Sans"/>
                <a:cs typeface="DM Sans"/>
                <a:sym typeface="DM Sans"/>
              </a:rPr>
              <a:t>edad</a:t>
            </a:r>
            <a:r>
              <a:rPr lang="es" sz="1000">
                <a:solidFill>
                  <a:srgbClr val="5C5962"/>
                </a:solidFill>
                <a:highlight>
                  <a:srgbClr val="F5F6FA"/>
                </a:highlight>
                <a:latin typeface="DM Sans"/>
                <a:ea typeface="DM Sans"/>
                <a:cs typeface="DM Sans"/>
                <a:sym typeface="DM Sans"/>
              </a:rPr>
              <a:t>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hablar</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pass</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moverse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pass</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def</a:t>
            </a:r>
            <a:r>
              <a:rPr lang="es" sz="1000">
                <a:solidFill>
                  <a:srgbClr val="5C5962"/>
                </a:solidFill>
                <a:highlight>
                  <a:srgbClr val="F5F6FA"/>
                </a:highlight>
                <a:latin typeface="DM Sans"/>
                <a:ea typeface="DM Sans"/>
                <a:cs typeface="DM Sans"/>
                <a:sym typeface="DM Sans"/>
              </a:rPr>
              <a:t> </a:t>
            </a:r>
            <a:r>
              <a:rPr lang="es" sz="1000">
                <a:solidFill>
                  <a:srgbClr val="268BD2"/>
                </a:solidFill>
                <a:latin typeface="DM Sans"/>
                <a:ea typeface="DM Sans"/>
                <a:cs typeface="DM Sans"/>
                <a:sym typeface="DM Sans"/>
              </a:rPr>
              <a:t>describeme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a:t>
            </a:r>
            <a:endParaRPr sz="1000">
              <a:solidFill>
                <a:srgbClr val="5C5962"/>
              </a:solidFill>
              <a:highlight>
                <a:srgbClr val="F5F6F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00">
                <a:solidFill>
                  <a:srgbClr val="5C5962"/>
                </a:solidFill>
                <a:highlight>
                  <a:srgbClr val="F5F6FA"/>
                </a:highlight>
                <a:latin typeface="DM Sans"/>
                <a:ea typeface="DM Sans"/>
                <a:cs typeface="DM Sans"/>
                <a:sym typeface="DM Sans"/>
              </a:rPr>
              <a:t>        </a:t>
            </a:r>
            <a:r>
              <a:rPr lang="es" sz="1000">
                <a:solidFill>
                  <a:srgbClr val="859900"/>
                </a:solidFill>
                <a:latin typeface="DM Sans"/>
                <a:ea typeface="DM Sans"/>
                <a:cs typeface="DM Sans"/>
                <a:sym typeface="DM Sans"/>
              </a:rPr>
              <a:t>print</a:t>
            </a:r>
            <a:r>
              <a:rPr lang="es" sz="1000">
                <a:solidFill>
                  <a:srgbClr val="93A1A1"/>
                </a:solidFill>
                <a:latin typeface="DM Sans"/>
                <a:ea typeface="DM Sans"/>
                <a:cs typeface="DM Sans"/>
                <a:sym typeface="DM Sans"/>
              </a:rPr>
              <a:t>(</a:t>
            </a:r>
            <a:r>
              <a:rPr lang="es" sz="1000">
                <a:solidFill>
                  <a:srgbClr val="2AA198"/>
                </a:solidFill>
                <a:latin typeface="DM Sans"/>
                <a:ea typeface="DM Sans"/>
                <a:cs typeface="DM Sans"/>
                <a:sym typeface="DM Sans"/>
              </a:rPr>
              <a:t>"Soy un Animal del tipo"</a:t>
            </a:r>
            <a:r>
              <a:rPr lang="es" sz="1000">
                <a:solidFill>
                  <a:srgbClr val="93A1A1"/>
                </a:solidFill>
                <a:latin typeface="DM Sans"/>
                <a:ea typeface="DM Sans"/>
                <a:cs typeface="DM Sans"/>
                <a:sym typeface="DM Sans"/>
              </a:rPr>
              <a:t>,</a:t>
            </a:r>
            <a:r>
              <a:rPr lang="es" sz="1000">
                <a:solidFill>
                  <a:srgbClr val="5C5962"/>
                </a:solidFill>
                <a:highlight>
                  <a:srgbClr val="F5F6FA"/>
                </a:highlight>
                <a:latin typeface="DM Sans"/>
                <a:ea typeface="DM Sans"/>
                <a:cs typeface="DM Sans"/>
                <a:sym typeface="DM Sans"/>
              </a:rPr>
              <a:t> </a:t>
            </a:r>
            <a:r>
              <a:rPr lang="es" sz="1000">
                <a:solidFill>
                  <a:srgbClr val="B58900"/>
                </a:solidFill>
                <a:latin typeface="DM Sans"/>
                <a:ea typeface="DM Sans"/>
                <a:cs typeface="DM Sans"/>
                <a:sym typeface="DM Sans"/>
              </a:rPr>
              <a:t>type</a:t>
            </a:r>
            <a:r>
              <a:rPr lang="es" sz="1000">
                <a:solidFill>
                  <a:srgbClr val="93A1A1"/>
                </a:solidFill>
                <a:latin typeface="DM Sans"/>
                <a:ea typeface="DM Sans"/>
                <a:cs typeface="DM Sans"/>
                <a:sym typeface="DM Sans"/>
              </a:rPr>
              <a:t>(</a:t>
            </a:r>
            <a:r>
              <a:rPr lang="es" sz="1000">
                <a:solidFill>
                  <a:srgbClr val="268BD2"/>
                </a:solidFill>
                <a:latin typeface="DM Sans"/>
                <a:ea typeface="DM Sans"/>
                <a:cs typeface="DM Sans"/>
                <a:sym typeface="DM Sans"/>
              </a:rPr>
              <a:t>self</a:t>
            </a:r>
            <a:r>
              <a:rPr lang="es" sz="1000">
                <a:solidFill>
                  <a:srgbClr val="93A1A1"/>
                </a:solidFill>
                <a:latin typeface="DM Sans"/>
                <a:ea typeface="DM Sans"/>
                <a:cs typeface="DM Sans"/>
                <a:sym typeface="DM Sans"/>
              </a:rPr>
              <a:t>).__name__)</a:t>
            </a:r>
            <a:endParaRPr sz="1000">
              <a:solidFill>
                <a:srgbClr val="586E75"/>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000">
              <a:solidFill>
                <a:srgbClr val="586E75"/>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000">
              <a:solidFill>
                <a:srgbClr val="586E75"/>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b="1" lang="es" sz="1400">
                <a:solidFill>
                  <a:schemeClr val="dk1"/>
                </a:solidFill>
                <a:latin typeface="DM Sans"/>
                <a:ea typeface="DM Sans"/>
                <a:cs typeface="DM Sans"/>
                <a:sym typeface="DM Sans"/>
              </a:rPr>
              <a:t>Fuente</a:t>
            </a:r>
            <a:r>
              <a:rPr lang="es" sz="1400">
                <a:solidFill>
                  <a:schemeClr val="dk1"/>
                </a:solidFill>
                <a:latin typeface="DM Sans"/>
                <a:ea typeface="DM Sans"/>
                <a:cs typeface="DM Sans"/>
                <a:sym typeface="DM Sans"/>
              </a:rPr>
              <a:t>:</a:t>
            </a:r>
            <a:r>
              <a:rPr lang="es" sz="1400">
                <a:solidFill>
                  <a:schemeClr val="lt1"/>
                </a:solidFill>
                <a:latin typeface="DM Sans"/>
                <a:ea typeface="DM Sans"/>
                <a:cs typeface="DM Sans"/>
                <a:sym typeface="DM Sans"/>
              </a:rPr>
              <a:t> </a:t>
            </a:r>
            <a:r>
              <a:rPr lang="es" sz="1400">
                <a:solidFill>
                  <a:schemeClr val="hlink"/>
                </a:solidFill>
                <a:uFill>
                  <a:noFill/>
                </a:uFill>
                <a:latin typeface="DM Sans"/>
                <a:ea typeface="DM Sans"/>
                <a:cs typeface="DM Sans"/>
                <a:sym typeface="DM Sans"/>
                <a:hlinkClick r:id="rId2"/>
              </a:rPr>
              <a:t>ElLibroDePython</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f548ba60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f548ba60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4abc1539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4abc1539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8" name="Shape 28"/>
        <p:cNvGrpSpPr/>
        <p:nvPr/>
      </p:nvGrpSpPr>
      <p:grpSpPr>
        <a:xfrm>
          <a:off x="0" y="0"/>
          <a:ext cx="0" cy="0"/>
          <a:chOff x="0" y="0"/>
          <a:chExt cx="0" cy="0"/>
        </a:xfrm>
      </p:grpSpPr>
      <p:sp>
        <p:nvSpPr>
          <p:cNvPr id="29" name="Google Shape;29;p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0" name="Google Shape;30;p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1" name="Google Shape;31;p1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8" name="Shape 38"/>
        <p:cNvGrpSpPr/>
        <p:nvPr/>
      </p:nvGrpSpPr>
      <p:grpSpPr>
        <a:xfrm>
          <a:off x="0" y="0"/>
          <a:ext cx="0" cy="0"/>
          <a:chOff x="0" y="0"/>
          <a:chExt cx="0" cy="0"/>
        </a:xfrm>
      </p:grpSpPr>
      <p:sp>
        <p:nvSpPr>
          <p:cNvPr id="39" name="Google Shape;3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 name="Google Shape;40;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1" name="Google Shape;41;p1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id="43" name="Google Shape;43;p1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6" name="Google Shape;46;p1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47" name="Shape 47"/>
        <p:cNvGrpSpPr/>
        <p:nvPr/>
      </p:nvGrpSpPr>
      <p:grpSpPr>
        <a:xfrm>
          <a:off x="0" y="0"/>
          <a:ext cx="0" cy="0"/>
          <a:chOff x="0" y="0"/>
          <a:chExt cx="0" cy="0"/>
        </a:xfrm>
      </p:grpSpPr>
      <p:pic>
        <p:nvPicPr>
          <p:cNvPr id="48" name="Google Shape;48;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9" name="Shape 49"/>
        <p:cNvGrpSpPr/>
        <p:nvPr/>
      </p:nvGrpSpPr>
      <p:grpSpPr>
        <a:xfrm>
          <a:off x="0" y="0"/>
          <a:ext cx="0" cy="0"/>
          <a:chOff x="0" y="0"/>
          <a:chExt cx="0" cy="0"/>
        </a:xfrm>
      </p:grpSpPr>
      <p:pic>
        <p:nvPicPr>
          <p:cNvPr id="50" name="Google Shape;50;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4" name="Shape 54"/>
        <p:cNvGrpSpPr/>
        <p:nvPr/>
      </p:nvGrpSpPr>
      <p:grpSpPr>
        <a:xfrm>
          <a:off x="0" y="0"/>
          <a:ext cx="0" cy="0"/>
          <a:chOff x="0" y="0"/>
          <a:chExt cx="0" cy="0"/>
        </a:xfrm>
      </p:grpSpPr>
      <p:pic>
        <p:nvPicPr>
          <p:cNvPr id="55" name="Google Shape;55;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4" name="Google Shape;64;p2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7" name="Google Shape;67;p25"/>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hyperlink" Target="https://ellibrodepython.com/herencia-en-pyth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hyperlink" Target="https://ellibrodepython.com/herencia-en-python" TargetMode="External"/><Relationship Id="rId5"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ellibrodepython.com/herencia-en-python" TargetMode="External"/><Relationship Id="rId4" Type="http://schemas.openxmlformats.org/officeDocument/2006/relationships/image" Target="../media/image45.png"/><Relationship Id="rId5"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hyperlink" Target="https://ellibrodepython.com/herencia-en-pyth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ellibrodepython.com/herencia-en-python" TargetMode="External"/><Relationship Id="rId4" Type="http://schemas.openxmlformats.org/officeDocument/2006/relationships/image" Target="../media/image32.png"/><Relationship Id="rId5"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ellibrodepython.com/herencia-en-python" TargetMode="External"/><Relationship Id="rId4" Type="http://schemas.openxmlformats.org/officeDocument/2006/relationships/image" Target="../media/image41.png"/><Relationship Id="rId5"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ellibrodepython.com/herencia-en-python" TargetMode="External"/><Relationship Id="rId4" Type="http://schemas.openxmlformats.org/officeDocument/2006/relationships/image" Target="../media/image41.png"/><Relationship Id="rId5"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s://ellibrodepython.com/herencia-en-python" TargetMode="External"/><Relationship Id="rId4" Type="http://schemas.openxmlformats.org/officeDocument/2006/relationships/image" Target="../media/image33.png"/><Relationship Id="rId5"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s://ellibrodepython.com/herencia-en-python" TargetMode="External"/><Relationship Id="rId4" Type="http://schemas.openxmlformats.org/officeDocument/2006/relationships/image" Target="../media/image33.png"/><Relationship Id="rId5"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ellibrodepython.com/herencia-en-python" TargetMode="External"/><Relationship Id="rId4" Type="http://schemas.openxmlformats.org/officeDocument/2006/relationships/image" Target="../media/image35.png"/><Relationship Id="rId5"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ellibrodepython.com/herencia-en-python" TargetMode="External"/><Relationship Id="rId4" Type="http://schemas.openxmlformats.org/officeDocument/2006/relationships/image" Target="../media/image36.png"/><Relationship Id="rId5"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ellibrodepython.com/herencia-en-python" TargetMode="External"/><Relationship Id="rId4" Type="http://schemas.openxmlformats.org/officeDocument/2006/relationships/image" Target="../media/image36.png"/><Relationship Id="rId5"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ellibrodepython.com/herencia-en-pyth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slide" Target="/ppt/slides/slide6.xml"/><Relationship Id="rId6" Type="http://schemas.openxmlformats.org/officeDocument/2006/relationships/slide" Target="/ppt/slides/slide27.xml"/><Relationship Id="rId7" Type="http://schemas.openxmlformats.org/officeDocument/2006/relationships/slide" Target="/ppt/slides/slide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ellibrodepython.com/herencia-en-pyth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ellibrodepython.com/herencia-en-python" TargetMode="External"/><Relationship Id="rId4" Type="http://schemas.openxmlformats.org/officeDocument/2006/relationships/image" Target="../media/image45.png"/><Relationship Id="rId5"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ellibrodepython.com/herencia-en-python" TargetMode="External"/><Relationship Id="rId4" Type="http://schemas.openxmlformats.org/officeDocument/2006/relationships/image" Target="../media/image45.png"/><Relationship Id="rId5"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ellibrodepython.com/herencia-en-pyth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57.png"/><Relationship Id="rId5" Type="http://schemas.openxmlformats.org/officeDocument/2006/relationships/hyperlink" Target="https://ellibrodepython.com/herencia-en-pyth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54.png"/><Relationship Id="rId5" Type="http://schemas.openxmlformats.org/officeDocument/2006/relationships/hyperlink" Target="https://ellibrodepython.com/herencia-en-pyth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ellibrodepython.com/herencia-en-pyth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ellibrodepython.com/herencia-en-pyth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hyperlink" Target="https://ellibrodepython.com/herencia-en-pyth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hyperlink" Target="https://ellibrodepython.com/herencia-en-python" TargetMode="External"/><Relationship Id="rId7"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hyperlink" Target="https://ellibrodepython.com/herencia-en-python" TargetMode="External"/><Relationship Id="rId5" Type="http://schemas.openxmlformats.org/officeDocument/2006/relationships/image" Target="../media/image53.png"/><Relationship Id="rId6"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hyperlink" Target="https://ellibrodepython.com/herencia-en-python" TargetMode="External"/><Relationship Id="rId5" Type="http://schemas.openxmlformats.org/officeDocument/2006/relationships/image" Target="../media/image53.png"/><Relationship Id="rId6"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hyperlink" Target="https://ellibrodepython.com/herencia-en-python" TargetMode="External"/><Relationship Id="rId5" Type="http://schemas.openxmlformats.org/officeDocument/2006/relationships/image" Target="../media/image53.png"/><Relationship Id="rId6"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hyperlink" Target="https://ellibrodepython.com/herencia-en-python" TargetMode="External"/><Relationship Id="rId5" Type="http://schemas.openxmlformats.org/officeDocument/2006/relationships/image" Target="../media/image53.png"/><Relationship Id="rId6" Type="http://schemas.openxmlformats.org/officeDocument/2006/relationships/image" Target="../media/image62.png"/><Relationship Id="rId7"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hyperlink" Target="https://ellibrodepython.com/herencia-en-python" TargetMode="Externa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5.png"/><Relationship Id="rId4" Type="http://schemas.openxmlformats.org/officeDocument/2006/relationships/hyperlink" Target="https://ellibrodepython.com/herencia-en-python" TargetMode="External"/><Relationship Id="rId5"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5.png"/><Relationship Id="rId4" Type="http://schemas.openxmlformats.org/officeDocument/2006/relationships/hyperlink" Target="https://ellibrodepython.com/herencia-en-python" TargetMode="External"/><Relationship Id="rId5"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5.png"/><Relationship Id="rId4" Type="http://schemas.openxmlformats.org/officeDocument/2006/relationships/hyperlink" Target="https://ellibrodepython.com/herencia-en-python" TargetMode="External"/><Relationship Id="rId5"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hyperlink" Target="https://colab.research.google.com/drive/1fVM8GtAPn7LP9HMsvaOnC9HyMqoUa9fc"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8.png"/><Relationship Id="rId4" Type="http://schemas.openxmlformats.org/officeDocument/2006/relationships/image" Target="../media/image2.png"/><Relationship Id="rId5" Type="http://schemas.openxmlformats.org/officeDocument/2006/relationships/image" Target="../media/image61.png"/><Relationship Id="rId6" Type="http://schemas.openxmlformats.org/officeDocument/2006/relationships/image" Target="../media/image69.png"/><Relationship Id="rId7" Type="http://schemas.openxmlformats.org/officeDocument/2006/relationships/hyperlink" Target="https://ellibrodepython.com/herencia-en-pyth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67.png"/><Relationship Id="rId4" Type="http://schemas.openxmlformats.org/officeDocument/2006/relationships/hyperlink" Target="https://colab.research.google.com/drive/1aMgw8_HBg5UKrZ-WVek1B8JG4MgD2zB5?usp=sharing" TargetMode="External"/><Relationship Id="rId5" Type="http://schemas.openxmlformats.org/officeDocument/2006/relationships/hyperlink" Target="https://colab.research.google.com/drive/1uy7R3ymLcT5qQxKt7JEzsq0hpb7Aprh3?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ellibrodepython.com/herencia-en-pyth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hyperlink" Target="https://ellibrodepython.com/herencia-en-pyth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ellibrodepython.com/herencia-en-pyth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6"/>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6"/>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74" name="Google Shape;74;p26"/>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75" name="Google Shape;75;p26"/>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Principio de DRY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6"/>
          <p:cNvSpPr txBox="1"/>
          <p:nvPr/>
        </p:nvSpPr>
        <p:spPr>
          <a:xfrm>
            <a:off x="3649575" y="876275"/>
            <a:ext cx="49872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Don't repeat yourself</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chemeClr val="dk1"/>
              </a:buClr>
              <a:buSzPts val="1100"/>
              <a:buFont typeface="Arial"/>
              <a:buNone/>
            </a:pPr>
            <a:r>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168" name="Google Shape;168;p36"/>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Cuanto más código duplicado exista, más difícil será de modificar y más fácil será crear inconsistencias.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Las clases y la herencia ayudan a no repetir código de manera innecesaria.</a:t>
            </a:r>
            <a:endParaRPr b="0" i="0" sz="1350" u="none" cap="none" strike="noStrike">
              <a:solidFill>
                <a:srgbClr val="000000"/>
              </a:solidFill>
              <a:highlight>
                <a:schemeClr val="accent6"/>
              </a:highlight>
              <a:latin typeface="DM Sans"/>
              <a:ea typeface="DM Sans"/>
              <a:cs typeface="DM Sans"/>
              <a:sym typeface="DM Sans"/>
            </a:endParaRPr>
          </a:p>
        </p:txBody>
      </p:sp>
      <p:pic>
        <p:nvPicPr>
          <p:cNvPr id="169" name="Google Shape;169;p36"/>
          <p:cNvPicPr preferRelativeResize="0"/>
          <p:nvPr/>
        </p:nvPicPr>
        <p:blipFill rotWithShape="1">
          <a:blip r:embed="rId3">
            <a:alphaModFix/>
          </a:blip>
          <a:srcRect b="0" l="0" r="0" t="0"/>
          <a:stretch/>
        </p:blipFill>
        <p:spPr>
          <a:xfrm>
            <a:off x="616025" y="1603825"/>
            <a:ext cx="2599100" cy="2077825"/>
          </a:xfrm>
          <a:prstGeom prst="rect">
            <a:avLst/>
          </a:prstGeom>
          <a:noFill/>
          <a:ln>
            <a:noFill/>
          </a:ln>
        </p:spPr>
      </p:pic>
      <p:sp>
        <p:nvSpPr>
          <p:cNvPr id="170" name="Google Shape;170;p36"/>
          <p:cNvSpPr txBox="1"/>
          <p:nvPr/>
        </p:nvSpPr>
        <p:spPr>
          <a:xfrm>
            <a:off x="443450" y="45909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a:t>
            </a:r>
            <a:r>
              <a:rPr b="0" i="0" lang="es" sz="1100" u="none" cap="none" strike="noStrike">
                <a:solidFill>
                  <a:schemeClr val="accent5"/>
                </a:solidFill>
                <a:latin typeface="DM Sans"/>
                <a:ea typeface="DM Sans"/>
                <a:cs typeface="DM Sans"/>
                <a:sym typeface="DM Sans"/>
              </a:rPr>
              <a:t>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p37"/>
          <p:cNvGrpSpPr/>
          <p:nvPr/>
        </p:nvGrpSpPr>
        <p:grpSpPr>
          <a:xfrm>
            <a:off x="457338" y="468286"/>
            <a:ext cx="431100" cy="431100"/>
            <a:chOff x="4616400" y="1950761"/>
            <a:chExt cx="431100" cy="431100"/>
          </a:xfrm>
        </p:grpSpPr>
        <p:sp>
          <p:nvSpPr>
            <p:cNvPr id="176" name="Google Shape;176;p3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7" name="Google Shape;177;p37"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178" name="Google Shape;178;p37"/>
          <p:cNvSpPr txBox="1"/>
          <p:nvPr/>
        </p:nvSpPr>
        <p:spPr>
          <a:xfrm>
            <a:off x="457350" y="15174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Realizar </a:t>
            </a:r>
            <a:r>
              <a:rPr b="1" i="0" lang="es" sz="2500" u="none" cap="none" strike="noStrike">
                <a:solidFill>
                  <a:schemeClr val="accent6"/>
                </a:solidFill>
                <a:latin typeface="DM Sans"/>
                <a:ea typeface="DM Sans"/>
                <a:cs typeface="DM Sans"/>
                <a:sym typeface="DM Sans"/>
              </a:rPr>
              <a:t>estas abstracciones y buscar el denominador  común para definir una clase de la que hereden las demás,</a:t>
            </a:r>
            <a:r>
              <a:rPr b="0" i="0" lang="es" sz="2500" u="none" cap="none" strike="noStrike">
                <a:solidFill>
                  <a:schemeClr val="lt1"/>
                </a:solidFill>
                <a:latin typeface="DM Sans"/>
                <a:ea typeface="DM Sans"/>
                <a:cs typeface="DM Sans"/>
                <a:sym typeface="DM Sans"/>
              </a:rPr>
              <a:t> es una tarea de lo más compleja en el mundo de la programación.</a:t>
            </a:r>
            <a:endParaRPr b="0" i="0" sz="2500" u="none" cap="none" strike="noStrike">
              <a:solidFill>
                <a:schemeClr val="lt1"/>
              </a:solidFill>
              <a:latin typeface="DM Sans"/>
              <a:ea typeface="DM Sans"/>
              <a:cs typeface="DM Sans"/>
              <a:sym typeface="DM Sans"/>
            </a:endParaRPr>
          </a:p>
        </p:txBody>
      </p:sp>
      <p:sp>
        <p:nvSpPr>
          <p:cNvPr id="179" name="Google Shape;179;p3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85" name="Google Shape;185;p38"/>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Vamos a definir una clase padre </a:t>
            </a:r>
            <a:r>
              <a:rPr b="1" i="0" lang="es" sz="2500" u="none" cap="none" strike="noStrike">
                <a:solidFill>
                  <a:srgbClr val="B7B7B7"/>
                </a:solidFill>
                <a:latin typeface="DM Sans"/>
                <a:ea typeface="DM Sans"/>
                <a:cs typeface="DM Sans"/>
                <a:sym typeface="DM Sans"/>
              </a:rPr>
              <a:t>Animal</a:t>
            </a:r>
            <a:r>
              <a:rPr b="0" i="0" lang="es" sz="2500" u="none" cap="none" strike="noStrike">
                <a:solidFill>
                  <a:srgbClr val="B7B7B7"/>
                </a:solidFill>
                <a:latin typeface="DM Sans"/>
                <a:ea typeface="DM Sans"/>
                <a:cs typeface="DM Sans"/>
                <a:sym typeface="DM Sans"/>
              </a:rPr>
              <a:t> que tendrá todos los atributos y métodos genéricos que los animales pueden tener.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186" name="Google Shape;186;p38"/>
          <p:cNvGrpSpPr/>
          <p:nvPr/>
        </p:nvGrpSpPr>
        <p:grpSpPr>
          <a:xfrm>
            <a:off x="473351" y="619523"/>
            <a:ext cx="738900" cy="738900"/>
            <a:chOff x="473351" y="619523"/>
            <a:chExt cx="738900" cy="738900"/>
          </a:xfrm>
        </p:grpSpPr>
        <p:sp>
          <p:nvSpPr>
            <p:cNvPr id="187" name="Google Shape;187;p3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p3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9"/>
          <p:cNvSpPr txBox="1"/>
          <p:nvPr/>
        </p:nvSpPr>
        <p:spPr>
          <a:xfrm>
            <a:off x="4704525" y="1181075"/>
            <a:ext cx="3963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Atributos</a:t>
            </a:r>
            <a:endParaRPr b="1" i="0" sz="4000" u="none" cap="none" strike="noStrike">
              <a:solidFill>
                <a:schemeClr val="dk1"/>
              </a:solidFill>
              <a:latin typeface="DM Sans"/>
              <a:ea typeface="DM Sans"/>
              <a:cs typeface="DM Sans"/>
              <a:sym typeface="DM Sans"/>
            </a:endParaRPr>
          </a:p>
        </p:txBody>
      </p:sp>
      <p:sp>
        <p:nvSpPr>
          <p:cNvPr id="195" name="Google Shape;195;p39"/>
          <p:cNvSpPr txBox="1"/>
          <p:nvPr/>
        </p:nvSpPr>
        <p:spPr>
          <a:xfrm>
            <a:off x="4487700" y="2205463"/>
            <a:ext cx="41802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i="0" lang="es" sz="1350" u="none" cap="none" strike="noStrike">
                <a:solidFill>
                  <a:srgbClr val="000000"/>
                </a:solidFill>
                <a:latin typeface="DM Sans"/>
                <a:ea typeface="DM Sans"/>
                <a:cs typeface="DM Sans"/>
                <a:sym typeface="DM Sans"/>
              </a:rPr>
              <a:t>Especie:</a:t>
            </a:r>
            <a:r>
              <a:rPr b="0" i="0" lang="es" sz="1350" u="none" cap="none" strike="noStrike">
                <a:solidFill>
                  <a:srgbClr val="000000"/>
                </a:solidFill>
                <a:latin typeface="DM Sans"/>
                <a:ea typeface="DM Sans"/>
                <a:cs typeface="DM Sans"/>
                <a:sym typeface="DM Sans"/>
              </a:rPr>
              <a:t> todos los animales pertenecen a una. </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i="0" lang="es" sz="1350" u="none" cap="none" strike="noStrike">
                <a:solidFill>
                  <a:srgbClr val="000000"/>
                </a:solidFill>
                <a:latin typeface="DM Sans"/>
                <a:ea typeface="DM Sans"/>
                <a:cs typeface="DM Sans"/>
                <a:sym typeface="DM Sans"/>
              </a:rPr>
              <a:t>Edad:</a:t>
            </a:r>
            <a:r>
              <a:rPr b="0" i="0" lang="es" sz="1350" u="none" cap="none" strike="noStrike">
                <a:solidFill>
                  <a:srgbClr val="000000"/>
                </a:solidFill>
                <a:latin typeface="DM Sans"/>
                <a:ea typeface="DM Sans"/>
                <a:cs typeface="DM Sans"/>
                <a:sym typeface="DM Sans"/>
              </a:rPr>
              <a:t> momento cronológico.</a:t>
            </a:r>
            <a:endParaRPr b="0" i="0" sz="1350" u="none" cap="none" strike="noStrike">
              <a:solidFill>
                <a:srgbClr val="000000"/>
              </a:solidFill>
              <a:latin typeface="DM Sans"/>
              <a:ea typeface="DM Sans"/>
              <a:cs typeface="DM Sans"/>
              <a:sym typeface="DM Sans"/>
            </a:endParaRPr>
          </a:p>
        </p:txBody>
      </p:sp>
      <p:pic>
        <p:nvPicPr>
          <p:cNvPr id="196" name="Google Shape;196;p39"/>
          <p:cNvPicPr preferRelativeResize="0"/>
          <p:nvPr/>
        </p:nvPicPr>
        <p:blipFill rotWithShape="1">
          <a:blip r:embed="rId3">
            <a:alphaModFix/>
          </a:blip>
          <a:srcRect b="0" l="0" r="15188" t="0"/>
          <a:stretch/>
        </p:blipFill>
        <p:spPr>
          <a:xfrm>
            <a:off x="619125" y="1165575"/>
            <a:ext cx="3725700" cy="3095575"/>
          </a:xfrm>
          <a:prstGeom prst="rect">
            <a:avLst/>
          </a:prstGeom>
          <a:noFill/>
          <a:ln cap="flat" cmpd="sng" w="19050">
            <a:solidFill>
              <a:srgbClr val="595959"/>
            </a:solidFill>
            <a:prstDash val="solid"/>
            <a:round/>
            <a:headEnd len="sm" w="sm" type="none"/>
            <a:tailEnd len="sm" w="sm" type="none"/>
          </a:ln>
        </p:spPr>
      </p:pic>
      <p:sp>
        <p:nvSpPr>
          <p:cNvPr id="197" name="Google Shape;197;p39"/>
          <p:cNvSpPr txBox="1"/>
          <p:nvPr/>
        </p:nvSpPr>
        <p:spPr>
          <a:xfrm>
            <a:off x="4487693" y="4591041"/>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grpSp>
        <p:nvGrpSpPr>
          <p:cNvPr id="198" name="Google Shape;198;p39"/>
          <p:cNvGrpSpPr/>
          <p:nvPr/>
        </p:nvGrpSpPr>
        <p:grpSpPr>
          <a:xfrm>
            <a:off x="7928851" y="468323"/>
            <a:ext cx="738900" cy="738900"/>
            <a:chOff x="473351" y="619523"/>
            <a:chExt cx="738900" cy="738900"/>
          </a:xfrm>
        </p:grpSpPr>
        <p:sp>
          <p:nvSpPr>
            <p:cNvPr id="199" name="Google Shape;199;p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0" name="Google Shape;200;p39"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0"/>
          <p:cNvSpPr txBox="1"/>
          <p:nvPr/>
        </p:nvSpPr>
        <p:spPr>
          <a:xfrm>
            <a:off x="4487625" y="952475"/>
            <a:ext cx="4180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Métodos o funcionalidades</a:t>
            </a:r>
            <a:endParaRPr b="1" i="0" sz="4000" u="none" cap="none" strike="noStrike">
              <a:solidFill>
                <a:schemeClr val="dk1"/>
              </a:solidFill>
              <a:latin typeface="DM Sans"/>
              <a:ea typeface="DM Sans"/>
              <a:cs typeface="DM Sans"/>
              <a:sym typeface="DM Sans"/>
            </a:endParaRPr>
          </a:p>
        </p:txBody>
      </p:sp>
      <p:sp>
        <p:nvSpPr>
          <p:cNvPr id="207" name="Google Shape;207;p40"/>
          <p:cNvSpPr txBox="1"/>
          <p:nvPr/>
        </p:nvSpPr>
        <p:spPr>
          <a:xfrm>
            <a:off x="4487625" y="2360088"/>
            <a:ext cx="41802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Método</a:t>
            </a:r>
            <a:r>
              <a:rPr b="1" i="0" lang="es" sz="1350" u="none" cap="none" strike="noStrike">
                <a:solidFill>
                  <a:srgbClr val="000000"/>
                </a:solidFill>
                <a:latin typeface="DM Sans"/>
                <a:ea typeface="DM Sans"/>
                <a:cs typeface="DM Sans"/>
                <a:sym typeface="DM Sans"/>
              </a:rPr>
              <a:t> hablar: </a:t>
            </a:r>
            <a:r>
              <a:rPr b="0" i="0" lang="es" sz="1350" u="none" cap="none" strike="noStrike">
                <a:solidFill>
                  <a:srgbClr val="000000"/>
                </a:solidFill>
                <a:latin typeface="DM Sans"/>
                <a:ea typeface="DM Sans"/>
                <a:cs typeface="DM Sans"/>
                <a:sym typeface="DM Sans"/>
              </a:rPr>
              <a:t>que cada animal implementará de una forma.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Método</a:t>
            </a:r>
            <a:r>
              <a:rPr b="1" i="0" lang="es" sz="1350" u="none" cap="none" strike="noStrike">
                <a:solidFill>
                  <a:srgbClr val="000000"/>
                </a:solidFill>
                <a:latin typeface="DM Sans"/>
                <a:ea typeface="DM Sans"/>
                <a:cs typeface="DM Sans"/>
                <a:sym typeface="DM Sans"/>
              </a:rPr>
              <a:t> moverse: </a:t>
            </a:r>
            <a:r>
              <a:rPr b="0" i="0" lang="es" sz="1350" u="none" cap="none" strike="noStrike">
                <a:solidFill>
                  <a:srgbClr val="000000"/>
                </a:solidFill>
                <a:latin typeface="DM Sans"/>
                <a:ea typeface="DM Sans"/>
                <a:cs typeface="DM Sans"/>
                <a:sym typeface="DM Sans"/>
              </a:rPr>
              <a:t> Unos animales lo harán caminando, otros volando.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Método</a:t>
            </a:r>
            <a:r>
              <a:rPr b="1" i="0" lang="es" sz="1350" u="none" cap="none" strike="noStrike">
                <a:solidFill>
                  <a:srgbClr val="000000"/>
                </a:solidFill>
                <a:latin typeface="DM Sans"/>
                <a:ea typeface="DM Sans"/>
                <a:cs typeface="DM Sans"/>
                <a:sym typeface="DM Sans"/>
              </a:rPr>
              <a:t> descríbeme </a:t>
            </a:r>
            <a:r>
              <a:rPr b="0" i="0" lang="es" sz="1350" u="none" cap="none" strike="noStrike">
                <a:solidFill>
                  <a:srgbClr val="000000"/>
                </a:solidFill>
                <a:latin typeface="DM Sans"/>
                <a:ea typeface="DM Sans"/>
                <a:cs typeface="DM Sans"/>
                <a:sym typeface="DM Sans"/>
              </a:rPr>
              <a:t>que será común a todos los animales.</a:t>
            </a:r>
            <a:endParaRPr b="0" i="0" sz="1350" u="none" cap="none" strike="noStrike">
              <a:solidFill>
                <a:srgbClr val="000000"/>
              </a:solidFill>
              <a:latin typeface="DM Sans"/>
              <a:ea typeface="DM Sans"/>
              <a:cs typeface="DM Sans"/>
              <a:sym typeface="DM Sans"/>
            </a:endParaRPr>
          </a:p>
        </p:txBody>
      </p:sp>
      <p:sp>
        <p:nvSpPr>
          <p:cNvPr id="208" name="Google Shape;208;p40"/>
          <p:cNvSpPr txBox="1"/>
          <p:nvPr/>
        </p:nvSpPr>
        <p:spPr>
          <a:xfrm>
            <a:off x="4487693" y="4591041"/>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grpSp>
        <p:nvGrpSpPr>
          <p:cNvPr id="209" name="Google Shape;209;p40"/>
          <p:cNvGrpSpPr/>
          <p:nvPr/>
        </p:nvGrpSpPr>
        <p:grpSpPr>
          <a:xfrm>
            <a:off x="7928851" y="468323"/>
            <a:ext cx="738900" cy="738900"/>
            <a:chOff x="473351" y="619523"/>
            <a:chExt cx="738900" cy="738900"/>
          </a:xfrm>
        </p:grpSpPr>
        <p:sp>
          <p:nvSpPr>
            <p:cNvPr id="210" name="Google Shape;210;p4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 name="Google Shape;211;p40"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pic>
        <p:nvPicPr>
          <p:cNvPr id="212" name="Google Shape;212;p40"/>
          <p:cNvPicPr preferRelativeResize="0"/>
          <p:nvPr/>
        </p:nvPicPr>
        <p:blipFill rotWithShape="1">
          <a:blip r:embed="rId5">
            <a:alphaModFix/>
          </a:blip>
          <a:srcRect b="0" l="0" r="15188" t="0"/>
          <a:stretch/>
        </p:blipFill>
        <p:spPr>
          <a:xfrm>
            <a:off x="564600" y="1013424"/>
            <a:ext cx="3751100" cy="3116650"/>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 vacía</a:t>
            </a:r>
            <a:endParaRPr b="1" i="0" sz="4000" u="none" cap="none" strike="noStrike">
              <a:solidFill>
                <a:schemeClr val="dk1"/>
              </a:solidFill>
              <a:latin typeface="DM Sans"/>
              <a:ea typeface="DM Sans"/>
              <a:cs typeface="DM Sans"/>
              <a:sym typeface="DM Sans"/>
            </a:endParaRPr>
          </a:p>
        </p:txBody>
      </p:sp>
      <p:sp>
        <p:nvSpPr>
          <p:cNvPr id="218" name="Google Shape;218;p41"/>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Tenemos ya por lo tanto una clase genérica </a:t>
            </a:r>
            <a:r>
              <a:rPr b="1" i="0" lang="es" sz="1350" u="none" cap="none" strike="noStrike">
                <a:solidFill>
                  <a:srgbClr val="000000"/>
                </a:solidFill>
                <a:latin typeface="DM Sans"/>
                <a:ea typeface="DM Sans"/>
                <a:cs typeface="DM Sans"/>
                <a:sym typeface="DM Sans"/>
              </a:rPr>
              <a:t>Animal</a:t>
            </a:r>
            <a:r>
              <a:rPr b="0" i="0" lang="es" sz="1350" u="none" cap="none" strike="noStrike">
                <a:solidFill>
                  <a:srgbClr val="000000"/>
                </a:solidFill>
                <a:latin typeface="DM Sans"/>
                <a:ea typeface="DM Sans"/>
                <a:cs typeface="DM Sans"/>
                <a:sym typeface="DM Sans"/>
              </a:rPr>
              <a:t>, que generaliza las características y funcionalidades que todo animal puede tener.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Ahora creamos una clase </a:t>
            </a:r>
            <a:r>
              <a:rPr b="1" i="0" lang="es" sz="1350" u="none" cap="none" strike="noStrike">
                <a:solidFill>
                  <a:srgbClr val="000000"/>
                </a:solidFill>
                <a:latin typeface="DM Sans"/>
                <a:ea typeface="DM Sans"/>
                <a:cs typeface="DM Sans"/>
                <a:sym typeface="DM Sans"/>
              </a:rPr>
              <a:t>Perro </a:t>
            </a:r>
            <a:r>
              <a:rPr b="0" i="0" lang="es" sz="1350" u="none" cap="none" strike="noStrike">
                <a:solidFill>
                  <a:srgbClr val="000000"/>
                </a:solidFill>
                <a:latin typeface="DM Sans"/>
                <a:ea typeface="DM Sans"/>
                <a:cs typeface="DM Sans"/>
                <a:sym typeface="DM Sans"/>
              </a:rPr>
              <a:t>que hereda del Animal.👉</a:t>
            </a:r>
            <a:endParaRPr b="0" baseline="30000" i="0" sz="1350" u="none" cap="none" strike="noStrike">
              <a:solidFill>
                <a:srgbClr val="000000"/>
              </a:solidFill>
              <a:latin typeface="DM Sans"/>
              <a:ea typeface="DM Sans"/>
              <a:cs typeface="DM Sans"/>
              <a:sym typeface="DM Sans"/>
            </a:endParaRPr>
          </a:p>
        </p:txBody>
      </p:sp>
      <p:pic>
        <p:nvPicPr>
          <p:cNvPr id="219" name="Google Shape;219;p41"/>
          <p:cNvPicPr preferRelativeResize="0"/>
          <p:nvPr/>
        </p:nvPicPr>
        <p:blipFill rotWithShape="1">
          <a:blip r:embed="rId3">
            <a:alphaModFix/>
          </a:blip>
          <a:srcRect b="0" l="0" r="0" t="0"/>
          <a:stretch/>
        </p:blipFill>
        <p:spPr>
          <a:xfrm>
            <a:off x="5528655" y="1704918"/>
            <a:ext cx="2140225" cy="2140225"/>
          </a:xfrm>
          <a:prstGeom prst="rect">
            <a:avLst/>
          </a:prstGeom>
          <a:noFill/>
          <a:ln>
            <a:noFill/>
          </a:ln>
        </p:spPr>
      </p:pic>
      <p:sp>
        <p:nvSpPr>
          <p:cNvPr id="220" name="Google Shape;220;p41"/>
          <p:cNvSpPr txBox="1"/>
          <p:nvPr/>
        </p:nvSpPr>
        <p:spPr>
          <a:xfrm>
            <a:off x="476243" y="4591041"/>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 vacía</a:t>
            </a:r>
            <a:endParaRPr b="1" i="0" sz="4000" u="none" cap="none" strike="noStrike">
              <a:solidFill>
                <a:schemeClr val="dk1"/>
              </a:solidFill>
              <a:latin typeface="DM Sans"/>
              <a:ea typeface="DM Sans"/>
              <a:cs typeface="DM Sans"/>
              <a:sym typeface="DM Sans"/>
            </a:endParaRPr>
          </a:p>
        </p:txBody>
      </p:sp>
      <p:sp>
        <p:nvSpPr>
          <p:cNvPr id="226" name="Google Shape;226;p42"/>
          <p:cNvSpPr txBox="1"/>
          <p:nvPr/>
        </p:nvSpPr>
        <p:spPr>
          <a:xfrm>
            <a:off x="457725" y="2396250"/>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Como primer ejemplo vamos a crear una clase vacía, para ver cómo los métodos y atributos son heredados por defecto.</a:t>
            </a:r>
            <a:endParaRPr b="0" i="0" sz="1350" u="none" cap="none" strike="noStrike">
              <a:solidFill>
                <a:srgbClr val="000000"/>
              </a:solidFill>
              <a:latin typeface="DM Sans"/>
              <a:ea typeface="DM Sans"/>
              <a:cs typeface="DM Sans"/>
              <a:sym typeface="DM Sans"/>
            </a:endParaRPr>
          </a:p>
        </p:txBody>
      </p:sp>
      <p:sp>
        <p:nvSpPr>
          <p:cNvPr id="227" name="Google Shape;227;p42"/>
          <p:cNvSpPr txBox="1"/>
          <p:nvPr/>
        </p:nvSpPr>
        <p:spPr>
          <a:xfrm>
            <a:off x="476243" y="4591041"/>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pic>
        <p:nvPicPr>
          <p:cNvPr id="228" name="Google Shape;228;p42"/>
          <p:cNvPicPr preferRelativeResize="0"/>
          <p:nvPr/>
        </p:nvPicPr>
        <p:blipFill rotWithShape="1">
          <a:blip r:embed="rId4">
            <a:alphaModFix/>
          </a:blip>
          <a:srcRect b="0" l="0" r="33866" t="0"/>
          <a:stretch/>
        </p:blipFill>
        <p:spPr>
          <a:xfrm>
            <a:off x="5297000" y="1765013"/>
            <a:ext cx="3370750" cy="2070675"/>
          </a:xfrm>
          <a:prstGeom prst="rect">
            <a:avLst/>
          </a:prstGeom>
          <a:noFill/>
          <a:ln cap="flat" cmpd="sng" w="19050">
            <a:solidFill>
              <a:srgbClr val="595959"/>
            </a:solidFill>
            <a:prstDash val="solid"/>
            <a:round/>
            <a:headEnd len="sm" w="sm" type="none"/>
            <a:tailEnd len="sm" w="sm" type="none"/>
          </a:ln>
        </p:spPr>
      </p:pic>
      <p:grpSp>
        <p:nvGrpSpPr>
          <p:cNvPr id="229" name="Google Shape;229;p42"/>
          <p:cNvGrpSpPr/>
          <p:nvPr/>
        </p:nvGrpSpPr>
        <p:grpSpPr>
          <a:xfrm>
            <a:off x="7928851" y="468323"/>
            <a:ext cx="738900" cy="738900"/>
            <a:chOff x="473351" y="619523"/>
            <a:chExt cx="738900" cy="738900"/>
          </a:xfrm>
        </p:grpSpPr>
        <p:sp>
          <p:nvSpPr>
            <p:cNvPr id="230" name="Google Shape;230;p4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42"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Creando clases</a:t>
            </a:r>
            <a:endParaRPr b="1" i="0" sz="4000" u="none" cap="none" strike="noStrike">
              <a:solidFill>
                <a:schemeClr val="dk1"/>
              </a:solidFill>
              <a:latin typeface="DM Sans"/>
              <a:ea typeface="DM Sans"/>
              <a:cs typeface="DM Sans"/>
              <a:sym typeface="DM Sans"/>
            </a:endParaRPr>
          </a:p>
        </p:txBody>
      </p:sp>
      <p:sp>
        <p:nvSpPr>
          <p:cNvPr id="237" name="Google Shape;237;p43"/>
          <p:cNvSpPr txBox="1"/>
          <p:nvPr/>
        </p:nvSpPr>
        <p:spPr>
          <a:xfrm>
            <a:off x="457725" y="2042850"/>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Con tan solo un par de líneas de código, hemos creado una clase nueva que tiene todo el contenido que la clase padre tiene.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 continuación, vamos a crear varios animales concretos y sobreescribir algunos de los métodos que habían sido definidos en la clase </a:t>
            </a:r>
            <a:r>
              <a:rPr b="1" i="0" lang="es" sz="1350" u="none" cap="none" strike="noStrike">
                <a:solidFill>
                  <a:srgbClr val="000000"/>
                </a:solidFill>
                <a:latin typeface="DM Sans"/>
                <a:ea typeface="DM Sans"/>
                <a:cs typeface="DM Sans"/>
                <a:sym typeface="DM Sans"/>
              </a:rPr>
              <a:t>Animal,</a:t>
            </a:r>
            <a:r>
              <a:rPr b="0" i="0" lang="es" sz="1350" u="none" cap="none" strike="noStrike">
                <a:solidFill>
                  <a:srgbClr val="000000"/>
                </a:solidFill>
                <a:latin typeface="DM Sans"/>
                <a:ea typeface="DM Sans"/>
                <a:cs typeface="DM Sans"/>
                <a:sym typeface="DM Sans"/>
              </a:rPr>
              <a:t> como el </a:t>
            </a:r>
            <a:r>
              <a:rPr b="1" i="0" lang="es" sz="1350" u="none" cap="none" strike="noStrike">
                <a:solidFill>
                  <a:srgbClr val="000000"/>
                </a:solidFill>
                <a:latin typeface="DM Sans"/>
                <a:ea typeface="DM Sans"/>
                <a:cs typeface="DM Sans"/>
                <a:sym typeface="DM Sans"/>
              </a:rPr>
              <a:t>hablar </a:t>
            </a:r>
            <a:r>
              <a:rPr b="0" i="0" lang="es" sz="1350" u="none" cap="none" strike="noStrike">
                <a:solidFill>
                  <a:srgbClr val="000000"/>
                </a:solidFill>
                <a:latin typeface="DM Sans"/>
                <a:ea typeface="DM Sans"/>
                <a:cs typeface="DM Sans"/>
                <a:sym typeface="DM Sans"/>
              </a:rPr>
              <a:t>o el </a:t>
            </a:r>
            <a:r>
              <a:rPr b="1" i="0" lang="es" sz="1350" u="none" cap="none" strike="noStrike">
                <a:solidFill>
                  <a:srgbClr val="000000"/>
                </a:solidFill>
                <a:latin typeface="DM Sans"/>
                <a:ea typeface="DM Sans"/>
                <a:cs typeface="DM Sans"/>
                <a:sym typeface="DM Sans"/>
              </a:rPr>
              <a:t>moverse,</a:t>
            </a:r>
            <a:r>
              <a:rPr b="0" i="0" lang="es" sz="1350" u="none" cap="none" strike="noStrike">
                <a:solidFill>
                  <a:srgbClr val="000000"/>
                </a:solidFill>
                <a:latin typeface="DM Sans"/>
                <a:ea typeface="DM Sans"/>
                <a:cs typeface="DM Sans"/>
                <a:sym typeface="DM Sans"/>
              </a:rPr>
              <a:t> ya que cada animal se comporta de una manera distinta. </a:t>
            </a:r>
            <a:endParaRPr b="0" i="0" sz="1350" u="none" cap="none" strike="noStrike">
              <a:solidFill>
                <a:srgbClr val="000000"/>
              </a:solidFill>
              <a:latin typeface="DM Sans"/>
              <a:ea typeface="DM Sans"/>
              <a:cs typeface="DM Sans"/>
              <a:sym typeface="DM Sans"/>
            </a:endParaRPr>
          </a:p>
        </p:txBody>
      </p:sp>
      <p:sp>
        <p:nvSpPr>
          <p:cNvPr id="238" name="Google Shape;238;p43"/>
          <p:cNvSpPr txBox="1"/>
          <p:nvPr/>
        </p:nvSpPr>
        <p:spPr>
          <a:xfrm>
            <a:off x="476243" y="4591041"/>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pic>
        <p:nvPicPr>
          <p:cNvPr id="239" name="Google Shape;239;p43"/>
          <p:cNvPicPr preferRelativeResize="0"/>
          <p:nvPr/>
        </p:nvPicPr>
        <p:blipFill rotWithShape="1">
          <a:blip r:embed="rId4">
            <a:alphaModFix/>
          </a:blip>
          <a:srcRect b="3835" l="0" r="26894" t="0"/>
          <a:stretch/>
        </p:blipFill>
        <p:spPr>
          <a:xfrm>
            <a:off x="5282125" y="1045588"/>
            <a:ext cx="2595425" cy="3357125"/>
          </a:xfrm>
          <a:prstGeom prst="rect">
            <a:avLst/>
          </a:prstGeom>
          <a:noFill/>
          <a:ln cap="flat" cmpd="sng" w="19050">
            <a:solidFill>
              <a:srgbClr val="595959"/>
            </a:solidFill>
            <a:prstDash val="solid"/>
            <a:round/>
            <a:headEnd len="sm" w="sm" type="none"/>
            <a:tailEnd len="sm" w="sm" type="none"/>
          </a:ln>
        </p:spPr>
      </p:pic>
      <p:grpSp>
        <p:nvGrpSpPr>
          <p:cNvPr id="240" name="Google Shape;240;p43"/>
          <p:cNvGrpSpPr/>
          <p:nvPr/>
        </p:nvGrpSpPr>
        <p:grpSpPr>
          <a:xfrm>
            <a:off x="7928851" y="468323"/>
            <a:ext cx="738900" cy="738900"/>
            <a:chOff x="473351" y="619523"/>
            <a:chExt cx="738900" cy="738900"/>
          </a:xfrm>
        </p:grpSpPr>
        <p:sp>
          <p:nvSpPr>
            <p:cNvPr id="241" name="Google Shape;241;p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p43"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Creando clases</a:t>
            </a:r>
            <a:endParaRPr b="1" i="0" sz="4000" u="none" cap="none" strike="noStrike">
              <a:solidFill>
                <a:schemeClr val="dk1"/>
              </a:solidFill>
              <a:latin typeface="DM Sans"/>
              <a:ea typeface="DM Sans"/>
              <a:cs typeface="DM Sans"/>
              <a:sym typeface="DM Sans"/>
            </a:endParaRPr>
          </a:p>
        </p:txBody>
      </p:sp>
      <p:sp>
        <p:nvSpPr>
          <p:cNvPr id="248" name="Google Shape;248;p44"/>
          <p:cNvSpPr txBox="1"/>
          <p:nvPr/>
        </p:nvSpPr>
        <p:spPr>
          <a:xfrm>
            <a:off x="457725" y="2396250"/>
            <a:ext cx="473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Podemos, incluso, crear nuevos métodos que se añadirán a los ya heredados, como en el caso de la </a:t>
            </a:r>
            <a:r>
              <a:rPr b="1" i="0" lang="es" sz="1350" u="none" cap="none" strike="noStrike">
                <a:solidFill>
                  <a:srgbClr val="000000"/>
                </a:solidFill>
                <a:latin typeface="DM Sans"/>
                <a:ea typeface="DM Sans"/>
                <a:cs typeface="DM Sans"/>
                <a:sym typeface="DM Sans"/>
              </a:rPr>
              <a:t>Abeja</a:t>
            </a:r>
            <a:r>
              <a:rPr b="0" i="0" lang="es" sz="1350" u="none" cap="none" strike="noStrike">
                <a:solidFill>
                  <a:srgbClr val="000000"/>
                </a:solidFill>
                <a:latin typeface="DM Sans"/>
                <a:ea typeface="DM Sans"/>
                <a:cs typeface="DM Sans"/>
                <a:sym typeface="DM Sans"/>
              </a:rPr>
              <a:t> con </a:t>
            </a:r>
            <a:r>
              <a:rPr b="1" i="0" lang="es" sz="1350" u="none" cap="none" strike="noStrike">
                <a:solidFill>
                  <a:srgbClr val="000000"/>
                </a:solidFill>
                <a:latin typeface="DM Sans"/>
                <a:ea typeface="DM Sans"/>
                <a:cs typeface="DM Sans"/>
                <a:sym typeface="DM Sans"/>
              </a:rPr>
              <a:t>picar()</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249" name="Google Shape;249;p44"/>
          <p:cNvSpPr txBox="1"/>
          <p:nvPr/>
        </p:nvSpPr>
        <p:spPr>
          <a:xfrm>
            <a:off x="476243" y="4591041"/>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pic>
        <p:nvPicPr>
          <p:cNvPr id="250" name="Google Shape;250;p44"/>
          <p:cNvPicPr preferRelativeResize="0"/>
          <p:nvPr/>
        </p:nvPicPr>
        <p:blipFill rotWithShape="1">
          <a:blip r:embed="rId4">
            <a:alphaModFix/>
          </a:blip>
          <a:srcRect b="3835" l="0" r="26894" t="0"/>
          <a:stretch/>
        </p:blipFill>
        <p:spPr>
          <a:xfrm>
            <a:off x="5282125" y="893188"/>
            <a:ext cx="2595425" cy="3357125"/>
          </a:xfrm>
          <a:prstGeom prst="rect">
            <a:avLst/>
          </a:prstGeom>
          <a:noFill/>
          <a:ln>
            <a:noFill/>
          </a:ln>
        </p:spPr>
      </p:pic>
      <p:grpSp>
        <p:nvGrpSpPr>
          <p:cNvPr id="251" name="Google Shape;251;p44"/>
          <p:cNvGrpSpPr/>
          <p:nvPr/>
        </p:nvGrpSpPr>
        <p:grpSpPr>
          <a:xfrm>
            <a:off x="7928851" y="468323"/>
            <a:ext cx="738900" cy="738900"/>
            <a:chOff x="473351" y="619523"/>
            <a:chExt cx="738900" cy="738900"/>
          </a:xfrm>
        </p:grpSpPr>
        <p:sp>
          <p:nvSpPr>
            <p:cNvPr id="252" name="Google Shape;252;p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44"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7"/>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Herencias</a:t>
            </a:r>
            <a:endParaRPr b="1" i="0" sz="4000" u="none" cap="none" strike="noStrike">
              <a:solidFill>
                <a:srgbClr val="EAFF6A"/>
              </a:solidFill>
              <a:latin typeface="DM Sans"/>
              <a:ea typeface="DM Sans"/>
              <a:cs typeface="DM Sans"/>
              <a:sym typeface="DM Sans"/>
            </a:endParaRPr>
          </a:p>
        </p:txBody>
      </p:sp>
      <p:sp>
        <p:nvSpPr>
          <p:cNvPr id="81" name="Google Shape;81;p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14.</a:t>
            </a:r>
            <a:r>
              <a:rPr b="0" i="0" lang="es"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Creando clases</a:t>
            </a:r>
            <a:endParaRPr b="1" i="0" sz="4000" u="none" cap="none" strike="noStrike">
              <a:solidFill>
                <a:schemeClr val="dk1"/>
              </a:solidFill>
              <a:latin typeface="DM Sans"/>
              <a:ea typeface="DM Sans"/>
              <a:cs typeface="DM Sans"/>
              <a:sym typeface="DM Sans"/>
            </a:endParaRPr>
          </a:p>
        </p:txBody>
      </p:sp>
      <p:sp>
        <p:nvSpPr>
          <p:cNvPr id="259" name="Google Shape;259;p45"/>
          <p:cNvSpPr txBox="1"/>
          <p:nvPr/>
        </p:nvSpPr>
        <p:spPr>
          <a:xfrm>
            <a:off x="457725" y="2396250"/>
            <a:ext cx="45288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Por lo tanto ya podemos crear nuestros objetos de esos animales y hacer uso de sus métodos que podrían clasificarse en tres.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260" name="Google Shape;260;p45"/>
          <p:cNvSpPr txBox="1"/>
          <p:nvPr/>
        </p:nvSpPr>
        <p:spPr>
          <a:xfrm>
            <a:off x="476243" y="4591041"/>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pic>
        <p:nvPicPr>
          <p:cNvPr id="261" name="Google Shape;261;p45"/>
          <p:cNvPicPr preferRelativeResize="0"/>
          <p:nvPr/>
        </p:nvPicPr>
        <p:blipFill rotWithShape="1">
          <a:blip r:embed="rId4">
            <a:alphaModFix/>
          </a:blip>
          <a:srcRect b="6340" l="0" r="23768" t="0"/>
          <a:stretch/>
        </p:blipFill>
        <p:spPr>
          <a:xfrm>
            <a:off x="4986650" y="1071050"/>
            <a:ext cx="2890900" cy="3292025"/>
          </a:xfrm>
          <a:prstGeom prst="rect">
            <a:avLst/>
          </a:prstGeom>
          <a:noFill/>
          <a:ln>
            <a:noFill/>
          </a:ln>
        </p:spPr>
      </p:pic>
      <p:grpSp>
        <p:nvGrpSpPr>
          <p:cNvPr id="262" name="Google Shape;262;p45"/>
          <p:cNvGrpSpPr/>
          <p:nvPr/>
        </p:nvGrpSpPr>
        <p:grpSpPr>
          <a:xfrm>
            <a:off x="7928851" y="468323"/>
            <a:ext cx="738900" cy="738900"/>
            <a:chOff x="473351" y="619523"/>
            <a:chExt cx="738900" cy="738900"/>
          </a:xfrm>
        </p:grpSpPr>
        <p:sp>
          <p:nvSpPr>
            <p:cNvPr id="263" name="Google Shape;263;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p45"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Creando clases</a:t>
            </a:r>
            <a:endParaRPr b="1" i="0" sz="4000" u="none" cap="none" strike="noStrike">
              <a:solidFill>
                <a:schemeClr val="dk1"/>
              </a:solidFill>
              <a:latin typeface="DM Sans"/>
              <a:ea typeface="DM Sans"/>
              <a:cs typeface="DM Sans"/>
              <a:sym typeface="DM Sans"/>
            </a:endParaRPr>
          </a:p>
        </p:txBody>
      </p:sp>
      <p:sp>
        <p:nvSpPr>
          <p:cNvPr id="270" name="Google Shape;270;p46"/>
          <p:cNvSpPr txBox="1"/>
          <p:nvPr/>
        </p:nvSpPr>
        <p:spPr>
          <a:xfrm>
            <a:off x="457725" y="2243850"/>
            <a:ext cx="45117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Heredados directamente de la clase padre: </a:t>
            </a:r>
            <a:r>
              <a:rPr b="1" i="0" lang="es" sz="1350" u="none" cap="none" strike="noStrike">
                <a:solidFill>
                  <a:srgbClr val="000000"/>
                </a:solidFill>
                <a:latin typeface="DM Sans"/>
                <a:ea typeface="DM Sans"/>
                <a:cs typeface="DM Sans"/>
                <a:sym typeface="DM Sans"/>
              </a:rPr>
              <a:t>descríbeme.</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Heredados de la clase padre pero modificados: </a:t>
            </a:r>
            <a:r>
              <a:rPr b="1" i="0" lang="es" sz="1350" u="none" cap="none" strike="noStrike">
                <a:solidFill>
                  <a:srgbClr val="000000"/>
                </a:solidFill>
                <a:latin typeface="DM Sans"/>
                <a:ea typeface="DM Sans"/>
                <a:cs typeface="DM Sans"/>
                <a:sym typeface="DM Sans"/>
              </a:rPr>
              <a:t>hablar </a:t>
            </a:r>
            <a:r>
              <a:rPr b="0" i="0" lang="es" sz="1350" u="none" cap="none" strike="noStrike">
                <a:solidFill>
                  <a:srgbClr val="000000"/>
                </a:solidFill>
                <a:latin typeface="DM Sans"/>
                <a:ea typeface="DM Sans"/>
                <a:cs typeface="DM Sans"/>
                <a:sym typeface="DM Sans"/>
              </a:rPr>
              <a:t>y</a:t>
            </a:r>
            <a:r>
              <a:rPr b="1" i="0" lang="es" sz="1350" u="none" cap="none" strike="noStrike">
                <a:solidFill>
                  <a:srgbClr val="000000"/>
                </a:solidFill>
                <a:latin typeface="DM Sans"/>
                <a:ea typeface="DM Sans"/>
                <a:cs typeface="DM Sans"/>
                <a:sym typeface="DM Sans"/>
              </a:rPr>
              <a:t> moverse</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Creados en la clase hija por lo tanto no existentes en la clase padre: </a:t>
            </a:r>
            <a:r>
              <a:rPr b="1" i="0" lang="es" sz="1350" u="none" cap="none" strike="noStrike">
                <a:solidFill>
                  <a:srgbClr val="000000"/>
                </a:solidFill>
                <a:latin typeface="DM Sans"/>
                <a:ea typeface="DM Sans"/>
                <a:cs typeface="DM Sans"/>
                <a:sym typeface="DM Sans"/>
              </a:rPr>
              <a:t>picar. </a:t>
            </a:r>
            <a:endParaRPr b="1" i="0" sz="1350" u="none" cap="none" strike="noStrike">
              <a:solidFill>
                <a:srgbClr val="000000"/>
              </a:solidFill>
              <a:latin typeface="DM Sans"/>
              <a:ea typeface="DM Sans"/>
              <a:cs typeface="DM Sans"/>
              <a:sym typeface="DM Sans"/>
            </a:endParaRPr>
          </a:p>
        </p:txBody>
      </p:sp>
      <p:sp>
        <p:nvSpPr>
          <p:cNvPr id="271" name="Google Shape;271;p46"/>
          <p:cNvSpPr txBox="1"/>
          <p:nvPr/>
        </p:nvSpPr>
        <p:spPr>
          <a:xfrm>
            <a:off x="476243" y="4591041"/>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pic>
        <p:nvPicPr>
          <p:cNvPr id="272" name="Google Shape;272;p46"/>
          <p:cNvPicPr preferRelativeResize="0"/>
          <p:nvPr/>
        </p:nvPicPr>
        <p:blipFill rotWithShape="1">
          <a:blip r:embed="rId4">
            <a:alphaModFix/>
          </a:blip>
          <a:srcRect b="6340" l="0" r="23768" t="0"/>
          <a:stretch/>
        </p:blipFill>
        <p:spPr>
          <a:xfrm>
            <a:off x="5111625" y="1062449"/>
            <a:ext cx="2784650" cy="3171025"/>
          </a:xfrm>
          <a:prstGeom prst="rect">
            <a:avLst/>
          </a:prstGeom>
          <a:noFill/>
          <a:ln>
            <a:noFill/>
          </a:ln>
        </p:spPr>
      </p:pic>
      <p:grpSp>
        <p:nvGrpSpPr>
          <p:cNvPr id="273" name="Google Shape;273;p46"/>
          <p:cNvGrpSpPr/>
          <p:nvPr/>
        </p:nvGrpSpPr>
        <p:grpSpPr>
          <a:xfrm>
            <a:off x="7928851" y="468323"/>
            <a:ext cx="738900" cy="738900"/>
            <a:chOff x="473351" y="619523"/>
            <a:chExt cx="738900" cy="738900"/>
          </a:xfrm>
        </p:grpSpPr>
        <p:sp>
          <p:nvSpPr>
            <p:cNvPr id="274" name="Google Shape;274;p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p46"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super()</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8"/>
          <p:cNvSpPr txBox="1"/>
          <p:nvPr/>
        </p:nvSpPr>
        <p:spPr>
          <a:xfrm>
            <a:off x="476250" y="468888"/>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¿Para qué sirve?</a:t>
            </a:r>
            <a:endParaRPr b="1" i="0" sz="4000" u="none" cap="none" strike="noStrike">
              <a:solidFill>
                <a:schemeClr val="dk1"/>
              </a:solidFill>
              <a:latin typeface="DM Sans"/>
              <a:ea typeface="DM Sans"/>
              <a:cs typeface="DM Sans"/>
              <a:sym typeface="DM Sans"/>
            </a:endParaRPr>
          </a:p>
        </p:txBody>
      </p:sp>
      <p:sp>
        <p:nvSpPr>
          <p:cNvPr id="286" name="Google Shape;286;p48"/>
          <p:cNvSpPr txBox="1"/>
          <p:nvPr/>
        </p:nvSpPr>
        <p:spPr>
          <a:xfrm>
            <a:off x="4791100" y="2855625"/>
            <a:ext cx="3735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Volvamos al ejemplo de Animal y Perro…</a:t>
            </a:r>
            <a:endParaRPr b="1" i="0" sz="1350" u="none" cap="none" strike="noStrike">
              <a:solidFill>
                <a:srgbClr val="000000"/>
              </a:solidFill>
              <a:latin typeface="DM Sans"/>
              <a:ea typeface="DM Sans"/>
              <a:cs typeface="DM Sans"/>
              <a:sym typeface="DM Sans"/>
            </a:endParaRPr>
          </a:p>
        </p:txBody>
      </p:sp>
      <p:sp>
        <p:nvSpPr>
          <p:cNvPr id="287" name="Google Shape;287;p48"/>
          <p:cNvSpPr txBox="1"/>
          <p:nvPr/>
        </p:nvSpPr>
        <p:spPr>
          <a:xfrm>
            <a:off x="476243" y="4591041"/>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pic>
        <p:nvPicPr>
          <p:cNvPr id="288" name="Google Shape;288;p48"/>
          <p:cNvPicPr preferRelativeResize="0"/>
          <p:nvPr/>
        </p:nvPicPr>
        <p:blipFill rotWithShape="1">
          <a:blip r:embed="rId4">
            <a:alphaModFix/>
          </a:blip>
          <a:srcRect b="7782" l="0" r="29233" t="0"/>
          <a:stretch/>
        </p:blipFill>
        <p:spPr>
          <a:xfrm>
            <a:off x="476250" y="2051988"/>
            <a:ext cx="4314851" cy="2148025"/>
          </a:xfrm>
          <a:prstGeom prst="rect">
            <a:avLst/>
          </a:prstGeom>
          <a:noFill/>
          <a:ln>
            <a:noFill/>
          </a:ln>
        </p:spPr>
      </p:pic>
      <p:sp>
        <p:nvSpPr>
          <p:cNvPr id="289" name="Google Shape;289;p48"/>
          <p:cNvSpPr txBox="1"/>
          <p:nvPr/>
        </p:nvSpPr>
        <p:spPr>
          <a:xfrm>
            <a:off x="476250" y="1320425"/>
            <a:ext cx="7499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 función </a:t>
            </a:r>
            <a:r>
              <a:rPr b="1" i="0" lang="es" sz="1350" u="none" cap="none" strike="noStrike">
                <a:solidFill>
                  <a:srgbClr val="000000"/>
                </a:solidFill>
                <a:highlight>
                  <a:schemeClr val="accent6"/>
                </a:highlight>
                <a:latin typeface="DM Sans"/>
                <a:ea typeface="DM Sans"/>
                <a:cs typeface="DM Sans"/>
                <a:sym typeface="DM Sans"/>
              </a:rPr>
              <a:t>super</a:t>
            </a:r>
            <a:r>
              <a:rPr b="0" i="0" lang="es" sz="1350" u="none" cap="none" strike="noStrike">
                <a:solidFill>
                  <a:srgbClr val="000000"/>
                </a:solidFill>
                <a:latin typeface="DM Sans"/>
                <a:ea typeface="DM Sans"/>
                <a:cs typeface="DM Sans"/>
                <a:sym typeface="DM Sans"/>
              </a:rPr>
              <a:t>  nos permite acceder a los métodos de la clase padre desde una de sus hijas.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290" name="Google Shape;290;p48"/>
          <p:cNvGrpSpPr/>
          <p:nvPr/>
        </p:nvGrpSpPr>
        <p:grpSpPr>
          <a:xfrm>
            <a:off x="7928851" y="468323"/>
            <a:ext cx="738900" cy="738900"/>
            <a:chOff x="473351" y="619523"/>
            <a:chExt cx="738900" cy="738900"/>
          </a:xfrm>
        </p:grpSpPr>
        <p:sp>
          <p:nvSpPr>
            <p:cNvPr id="291" name="Google Shape;291;p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2" name="Google Shape;292;p48"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nvSpPr>
        <p:spPr>
          <a:xfrm>
            <a:off x="476250" y="468888"/>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¿Para qué sirve?</a:t>
            </a:r>
            <a:endParaRPr b="1" i="0" sz="4000" u="none" cap="none" strike="noStrike">
              <a:solidFill>
                <a:schemeClr val="dk1"/>
              </a:solidFill>
              <a:latin typeface="DM Sans"/>
              <a:ea typeface="DM Sans"/>
              <a:cs typeface="DM Sans"/>
              <a:sym typeface="DM Sans"/>
            </a:endParaRPr>
          </a:p>
        </p:txBody>
      </p:sp>
      <p:sp>
        <p:nvSpPr>
          <p:cNvPr id="298" name="Google Shape;298;p49"/>
          <p:cNvSpPr txBox="1"/>
          <p:nvPr/>
        </p:nvSpPr>
        <p:spPr>
          <a:xfrm>
            <a:off x="4791100" y="2063850"/>
            <a:ext cx="3735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Tal vez queramos que nuestro Perro tenga un parámetro extra en el constructor, como podría ser el </a:t>
            </a:r>
            <a:r>
              <a:rPr b="1" i="0" lang="es" sz="1350" u="none" cap="none" strike="noStrike">
                <a:solidFill>
                  <a:srgbClr val="000000"/>
                </a:solidFill>
                <a:latin typeface="DM Sans"/>
                <a:ea typeface="DM Sans"/>
                <a:cs typeface="DM Sans"/>
                <a:sym typeface="DM Sans"/>
              </a:rPr>
              <a:t>dueño.</a:t>
            </a:r>
            <a:r>
              <a:rPr b="0" i="0" lang="es" sz="1350" u="none" cap="none" strike="noStrike">
                <a:solidFill>
                  <a:srgbClr val="000000"/>
                </a:solidFill>
                <a:latin typeface="DM Sans"/>
                <a:ea typeface="DM Sans"/>
                <a:cs typeface="DM Sans"/>
                <a:sym typeface="DM Sans"/>
              </a:rPr>
              <a:t> Para realizar esto tenemos dos alternativas:</a:t>
            </a:r>
            <a:endParaRPr b="0" i="0" sz="1350" u="none" cap="none" strike="noStrike">
              <a:solidFill>
                <a:srgbClr val="000000"/>
              </a:solidFill>
              <a:latin typeface="DM Sans"/>
              <a:ea typeface="DM Sans"/>
              <a:cs typeface="DM Sans"/>
              <a:sym typeface="DM Sans"/>
            </a:endParaRPr>
          </a:p>
        </p:txBody>
      </p:sp>
      <p:sp>
        <p:nvSpPr>
          <p:cNvPr id="299" name="Google Shape;299;p49"/>
          <p:cNvSpPr txBox="1"/>
          <p:nvPr/>
        </p:nvSpPr>
        <p:spPr>
          <a:xfrm>
            <a:off x="476243" y="4591041"/>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pic>
        <p:nvPicPr>
          <p:cNvPr id="300" name="Google Shape;300;p49"/>
          <p:cNvPicPr preferRelativeResize="0"/>
          <p:nvPr/>
        </p:nvPicPr>
        <p:blipFill rotWithShape="1">
          <a:blip r:embed="rId4">
            <a:alphaModFix/>
          </a:blip>
          <a:srcRect b="0" l="0" r="20992" t="0"/>
          <a:stretch/>
        </p:blipFill>
        <p:spPr>
          <a:xfrm>
            <a:off x="752025" y="1370663"/>
            <a:ext cx="3491950" cy="3057525"/>
          </a:xfrm>
          <a:prstGeom prst="rect">
            <a:avLst/>
          </a:prstGeom>
          <a:noFill/>
          <a:ln>
            <a:noFill/>
          </a:ln>
        </p:spPr>
      </p:pic>
      <p:grpSp>
        <p:nvGrpSpPr>
          <p:cNvPr id="301" name="Google Shape;301;p49"/>
          <p:cNvGrpSpPr/>
          <p:nvPr/>
        </p:nvGrpSpPr>
        <p:grpSpPr>
          <a:xfrm>
            <a:off x="7928851" y="468323"/>
            <a:ext cx="738900" cy="738900"/>
            <a:chOff x="473351" y="619523"/>
            <a:chExt cx="738900" cy="738900"/>
          </a:xfrm>
        </p:grpSpPr>
        <p:sp>
          <p:nvSpPr>
            <p:cNvPr id="302" name="Google Shape;302;p4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49"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nvSpPr>
        <p:spPr>
          <a:xfrm>
            <a:off x="476250" y="468888"/>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¿Para qué sirve?</a:t>
            </a:r>
            <a:endParaRPr b="1" i="0" sz="4000" u="none" cap="none" strike="noStrike">
              <a:solidFill>
                <a:schemeClr val="dk1"/>
              </a:solidFill>
              <a:latin typeface="DM Sans"/>
              <a:ea typeface="DM Sans"/>
              <a:cs typeface="DM Sans"/>
              <a:sym typeface="DM Sans"/>
            </a:endParaRPr>
          </a:p>
        </p:txBody>
      </p:sp>
      <p:sp>
        <p:nvSpPr>
          <p:cNvPr id="309" name="Google Shape;309;p50"/>
          <p:cNvSpPr txBox="1"/>
          <p:nvPr/>
        </p:nvSpPr>
        <p:spPr>
          <a:xfrm>
            <a:off x="4486400" y="1925975"/>
            <a:ext cx="40404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AutoNum type="arabicPeriod"/>
            </a:pPr>
            <a:r>
              <a:rPr b="0" i="0" lang="es" sz="1350" u="none" cap="none" strike="noStrike">
                <a:solidFill>
                  <a:srgbClr val="000000"/>
                </a:solidFill>
                <a:latin typeface="DM Sans"/>
                <a:ea typeface="DM Sans"/>
                <a:cs typeface="DM Sans"/>
                <a:sym typeface="DM Sans"/>
              </a:rPr>
              <a:t>Podemos crear un nuevo </a:t>
            </a:r>
            <a:r>
              <a:rPr b="1" i="0" lang="es" sz="1350" u="none" cap="none" strike="noStrike">
                <a:solidFill>
                  <a:srgbClr val="000000"/>
                </a:solidFill>
                <a:latin typeface="DM Sans"/>
                <a:ea typeface="DM Sans"/>
                <a:cs typeface="DM Sans"/>
                <a:sym typeface="DM Sans"/>
              </a:rPr>
              <a:t>_init_</a:t>
            </a:r>
            <a:r>
              <a:rPr b="0" i="0" lang="es" sz="1350" u="none" cap="none" strike="noStrike">
                <a:solidFill>
                  <a:srgbClr val="000000"/>
                </a:solidFill>
                <a:latin typeface="DM Sans"/>
                <a:ea typeface="DM Sans"/>
                <a:cs typeface="DM Sans"/>
                <a:sym typeface="DM Sans"/>
              </a:rPr>
              <a:t> y guardar todas las variables una a una.</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AutoNum type="arabicPeriod"/>
            </a:pPr>
            <a:r>
              <a:rPr b="0" i="0" lang="es" sz="1350" u="none" cap="none" strike="noStrike">
                <a:solidFill>
                  <a:srgbClr val="000000"/>
                </a:solidFill>
                <a:latin typeface="DM Sans"/>
                <a:ea typeface="DM Sans"/>
                <a:cs typeface="DM Sans"/>
                <a:sym typeface="DM Sans"/>
              </a:rPr>
              <a:t>O podemos usar </a:t>
            </a:r>
            <a:r>
              <a:rPr b="1" i="0" lang="es" sz="1350" u="none" cap="none" strike="noStrike">
                <a:solidFill>
                  <a:srgbClr val="000000"/>
                </a:solidFill>
                <a:latin typeface="DM Sans"/>
                <a:ea typeface="DM Sans"/>
                <a:cs typeface="DM Sans"/>
                <a:sym typeface="DM Sans"/>
              </a:rPr>
              <a:t>super ()</a:t>
            </a:r>
            <a:r>
              <a:rPr b="0" i="0" lang="es" sz="1350" u="none" cap="none" strike="noStrike">
                <a:solidFill>
                  <a:srgbClr val="000000"/>
                </a:solidFill>
                <a:latin typeface="DM Sans"/>
                <a:ea typeface="DM Sans"/>
                <a:cs typeface="DM Sans"/>
                <a:sym typeface="DM Sans"/>
              </a:rPr>
              <a:t> para llamar al </a:t>
            </a:r>
            <a:r>
              <a:rPr b="1" i="0" lang="es" sz="1350" u="none" cap="none" strike="noStrike">
                <a:solidFill>
                  <a:srgbClr val="000000"/>
                </a:solidFill>
                <a:latin typeface="DM Sans"/>
                <a:ea typeface="DM Sans"/>
                <a:cs typeface="DM Sans"/>
                <a:sym typeface="DM Sans"/>
              </a:rPr>
              <a:t>_init_ </a:t>
            </a:r>
            <a:r>
              <a:rPr b="0" i="0" lang="es" sz="1350" u="none" cap="none" strike="noStrike">
                <a:solidFill>
                  <a:srgbClr val="000000"/>
                </a:solidFill>
                <a:latin typeface="DM Sans"/>
                <a:ea typeface="DM Sans"/>
                <a:cs typeface="DM Sans"/>
                <a:sym typeface="DM Sans"/>
              </a:rPr>
              <a:t> de la clase padre que ya aceptaba la especie y edad y sólo asignar la variable nueva manualmente.</a:t>
            </a:r>
            <a:endParaRPr b="0" i="0" sz="1350" u="none" cap="none" strike="noStrike">
              <a:solidFill>
                <a:srgbClr val="000000"/>
              </a:solidFill>
              <a:latin typeface="DM Sans"/>
              <a:ea typeface="DM Sans"/>
              <a:cs typeface="DM Sans"/>
              <a:sym typeface="DM Sans"/>
            </a:endParaRPr>
          </a:p>
        </p:txBody>
      </p:sp>
      <p:sp>
        <p:nvSpPr>
          <p:cNvPr id="310" name="Google Shape;310;p50"/>
          <p:cNvSpPr txBox="1"/>
          <p:nvPr/>
        </p:nvSpPr>
        <p:spPr>
          <a:xfrm>
            <a:off x="476243" y="4591041"/>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pic>
        <p:nvPicPr>
          <p:cNvPr id="311" name="Google Shape;311;p50"/>
          <p:cNvPicPr preferRelativeResize="0"/>
          <p:nvPr/>
        </p:nvPicPr>
        <p:blipFill rotWithShape="1">
          <a:blip r:embed="rId4">
            <a:alphaModFix/>
          </a:blip>
          <a:srcRect b="0" l="0" r="20992" t="0"/>
          <a:stretch/>
        </p:blipFill>
        <p:spPr>
          <a:xfrm>
            <a:off x="752025" y="1370663"/>
            <a:ext cx="3491950" cy="3057525"/>
          </a:xfrm>
          <a:prstGeom prst="rect">
            <a:avLst/>
          </a:prstGeom>
          <a:noFill/>
          <a:ln>
            <a:noFill/>
          </a:ln>
        </p:spPr>
      </p:pic>
      <p:grpSp>
        <p:nvGrpSpPr>
          <p:cNvPr id="312" name="Google Shape;312;p50"/>
          <p:cNvGrpSpPr/>
          <p:nvPr/>
        </p:nvGrpSpPr>
        <p:grpSpPr>
          <a:xfrm>
            <a:off x="7928851" y="468323"/>
            <a:ext cx="738900" cy="738900"/>
            <a:chOff x="473351" y="619523"/>
            <a:chExt cx="738900" cy="738900"/>
          </a:xfrm>
        </p:grpSpPr>
        <p:sp>
          <p:nvSpPr>
            <p:cNvPr id="313" name="Google Shape;313;p5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4" name="Google Shape;314;p50"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20" name="Google Shape;320;p5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2"/>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Herencia </a:t>
            </a:r>
            <a:r>
              <a:rPr b="1" i="0" lang="es" sz="4000" u="none" cap="none" strike="noStrike">
                <a:solidFill>
                  <a:srgbClr val="EA90FF"/>
                </a:solidFill>
                <a:latin typeface="DM Sans"/>
                <a:ea typeface="DM Sans"/>
                <a:cs typeface="DM Sans"/>
                <a:sym typeface="DM Sans"/>
              </a:rPr>
              <a:t>múltiple</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múltiple</a:t>
            </a:r>
            <a:endParaRPr b="1" i="0" sz="4000" u="none" cap="none" strike="noStrike">
              <a:solidFill>
                <a:schemeClr val="dk1"/>
              </a:solidFill>
              <a:latin typeface="DM Sans"/>
              <a:ea typeface="DM Sans"/>
              <a:cs typeface="DM Sans"/>
              <a:sym typeface="DM Sans"/>
            </a:endParaRPr>
          </a:p>
        </p:txBody>
      </p:sp>
      <p:sp>
        <p:nvSpPr>
          <p:cNvPr id="331" name="Google Shape;331;p53"/>
          <p:cNvSpPr txBox="1"/>
          <p:nvPr/>
        </p:nvSpPr>
        <p:spPr>
          <a:xfrm>
            <a:off x="473350" y="206385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Hemos visto cómo se podía crear una clase padre que heredaba de una clase hija, pudiendo hacer uso de sus métodos y atributos. </a:t>
            </a:r>
            <a:endParaRPr b="0" i="0" sz="1350" u="none" cap="none" strike="noStrike">
              <a:solidFill>
                <a:srgbClr val="000000"/>
              </a:solidFill>
              <a:latin typeface="DM Sans"/>
              <a:ea typeface="DM Sans"/>
              <a:cs typeface="DM Sans"/>
              <a:sym typeface="DM Sans"/>
            </a:endParaRPr>
          </a:p>
        </p:txBody>
      </p:sp>
      <p:sp>
        <p:nvSpPr>
          <p:cNvPr id="332" name="Google Shape;332;p53"/>
          <p:cNvSpPr txBox="1"/>
          <p:nvPr/>
        </p:nvSpPr>
        <p:spPr>
          <a:xfrm>
            <a:off x="4527575" y="2063850"/>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La herencia múltiple es similar, pero una clase hereda de varias clases padre en vez de una sola.</a:t>
            </a:r>
            <a:endParaRPr b="0" i="0" sz="1350" u="none" cap="none" strike="noStrike">
              <a:solidFill>
                <a:srgbClr val="000000"/>
              </a:solidFill>
              <a:highlight>
                <a:schemeClr val="accent6"/>
              </a:highlight>
              <a:latin typeface="DM Sans"/>
              <a:ea typeface="DM Sans"/>
              <a:cs typeface="DM Sans"/>
              <a:sym typeface="DM Sans"/>
            </a:endParaRPr>
          </a:p>
        </p:txBody>
      </p:sp>
      <p:sp>
        <p:nvSpPr>
          <p:cNvPr id="333" name="Google Shape;333;p53"/>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p54"/>
          <p:cNvGrpSpPr/>
          <p:nvPr/>
        </p:nvGrpSpPr>
        <p:grpSpPr>
          <a:xfrm>
            <a:off x="473370" y="619431"/>
            <a:ext cx="738905" cy="738905"/>
            <a:chOff x="575612" y="1950748"/>
            <a:chExt cx="431100" cy="431100"/>
          </a:xfrm>
        </p:grpSpPr>
        <p:sp>
          <p:nvSpPr>
            <p:cNvPr id="339" name="Google Shape;339;p5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p54"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341" name="Google Shape;341;p5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342" name="Google Shape;342;p54"/>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¿Qué diferencias se pueden detectar?</a:t>
            </a:r>
            <a:endParaRPr b="1" i="0" sz="2500" u="none" cap="none" strike="noStrike">
              <a:solidFill>
                <a:srgbClr val="B7B7B7"/>
              </a:solidFill>
              <a:latin typeface="Helvetica Neue"/>
              <a:ea typeface="Helvetica Neue"/>
              <a:cs typeface="Helvetica Neue"/>
              <a:sym typeface="Helvetica Neue"/>
            </a:endParaRPr>
          </a:p>
        </p:txBody>
      </p:sp>
      <p:sp>
        <p:nvSpPr>
          <p:cNvPr id="343" name="Google Shape;343;p54"/>
          <p:cNvSpPr txBox="1"/>
          <p:nvPr/>
        </p:nvSpPr>
        <p:spPr>
          <a:xfrm>
            <a:off x="473350" y="38092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pic>
        <p:nvPicPr>
          <p:cNvPr id="344" name="Google Shape;344;p54"/>
          <p:cNvPicPr preferRelativeResize="0"/>
          <p:nvPr/>
        </p:nvPicPr>
        <p:blipFill rotWithShape="1">
          <a:blip r:embed="rId4">
            <a:alphaModFix/>
          </a:blip>
          <a:srcRect b="1936" l="-6626" r="31063" t="58382"/>
          <a:stretch/>
        </p:blipFill>
        <p:spPr>
          <a:xfrm>
            <a:off x="4773688" y="2339425"/>
            <a:ext cx="2530100" cy="1325900"/>
          </a:xfrm>
          <a:prstGeom prst="rect">
            <a:avLst/>
          </a:prstGeom>
          <a:noFill/>
          <a:ln cap="flat" cmpd="sng" w="19050">
            <a:solidFill>
              <a:srgbClr val="595959"/>
            </a:solidFill>
            <a:prstDash val="solid"/>
            <a:round/>
            <a:headEnd len="sm" w="sm" type="none"/>
            <a:tailEnd len="sm" w="sm" type="none"/>
          </a:ln>
        </p:spPr>
      </p:pic>
      <p:pic>
        <p:nvPicPr>
          <p:cNvPr id="345" name="Google Shape;345;p54"/>
          <p:cNvPicPr preferRelativeResize="0"/>
          <p:nvPr/>
        </p:nvPicPr>
        <p:blipFill rotWithShape="1">
          <a:blip r:embed="rId4">
            <a:alphaModFix/>
          </a:blip>
          <a:srcRect b="59631" l="4097" r="9269" t="2428"/>
          <a:stretch/>
        </p:blipFill>
        <p:spPr>
          <a:xfrm>
            <a:off x="1840213" y="2377995"/>
            <a:ext cx="2530100" cy="1248768"/>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28"/>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87" name="Google Shape;87;p28"/>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88" name="Google Shape;88;p28"/>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89" name="Google Shape;89;p28"/>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90" name="Google Shape;90;p28"/>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91" name="Google Shape;91;p28"/>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13</a:t>
            </a:r>
            <a:endParaRPr b="1" i="0" sz="1600" u="none" cap="none" strike="noStrike">
              <a:solidFill>
                <a:srgbClr val="999999"/>
              </a:solidFill>
              <a:latin typeface="DM Sans"/>
              <a:ea typeface="DM Sans"/>
              <a:cs typeface="DM Sans"/>
              <a:sym typeface="DM Sans"/>
            </a:endParaRPr>
          </a:p>
        </p:txBody>
      </p:sp>
      <p:cxnSp>
        <p:nvCxnSpPr>
          <p:cNvPr id="92" name="Google Shape;92;p28"/>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93" name="Google Shape;93;p28"/>
          <p:cNvSpPr txBox="1"/>
          <p:nvPr/>
        </p:nvSpPr>
        <p:spPr>
          <a:xfrm>
            <a:off x="1320125" y="18175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 sz="1500" u="none" cap="none" strike="noStrike">
                <a:solidFill>
                  <a:srgbClr val="999999"/>
                </a:solidFill>
                <a:latin typeface="DM Sans"/>
                <a:ea typeface="DM Sans"/>
                <a:cs typeface="DM Sans"/>
                <a:sym typeface="DM Sans"/>
              </a:rPr>
              <a:t>Programación orientada a objetos II</a:t>
            </a:r>
            <a:endParaRPr b="1" i="0" sz="1500" u="none" cap="none" strike="noStrike">
              <a:solidFill>
                <a:srgbClr val="999999"/>
              </a:solidFill>
              <a:latin typeface="DM Sans"/>
              <a:ea typeface="DM Sans"/>
              <a:cs typeface="DM Sans"/>
              <a:sym typeface="DM Sans"/>
            </a:endParaRPr>
          </a:p>
        </p:txBody>
      </p:sp>
      <p:sp>
        <p:nvSpPr>
          <p:cNvPr id="94" name="Google Shape;94;p28"/>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 sz="1200" u="none" cap="none" strike="noStrike">
                <a:solidFill>
                  <a:schemeClr val="lt1"/>
                </a:solidFill>
                <a:latin typeface="DM Sans"/>
                <a:ea typeface="DM Sans"/>
                <a:cs typeface="DM Sans"/>
                <a:sym typeface="DM Sans"/>
              </a:rPr>
              <a:t>14</a:t>
            </a:r>
            <a:endParaRPr b="1" i="0" sz="1600" u="none" cap="none" strike="noStrike">
              <a:solidFill>
                <a:schemeClr val="lt1"/>
              </a:solidFill>
              <a:latin typeface="DM Sans"/>
              <a:ea typeface="DM Sans"/>
              <a:cs typeface="DM Sans"/>
              <a:sym typeface="DM Sans"/>
            </a:endParaRPr>
          </a:p>
        </p:txBody>
      </p:sp>
      <p:cxnSp>
        <p:nvCxnSpPr>
          <p:cNvPr id="95" name="Google Shape;95;p28"/>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96" name="Google Shape;96;p28"/>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 sz="1500" u="none" cap="none" strike="noStrike">
                <a:solidFill>
                  <a:srgbClr val="EAFF6A"/>
                </a:solidFill>
                <a:latin typeface="DM Sans"/>
                <a:ea typeface="DM Sans"/>
                <a:cs typeface="DM Sans"/>
                <a:sym typeface="DM Sans"/>
              </a:rPr>
              <a:t>Herencias</a:t>
            </a:r>
            <a:endParaRPr b="1" i="0" sz="1500" u="none" cap="none" strike="noStrike">
              <a:solidFill>
                <a:srgbClr val="EAFF6A"/>
              </a:solidFill>
              <a:latin typeface="DM Sans"/>
              <a:ea typeface="DM Sans"/>
              <a:cs typeface="DM Sans"/>
              <a:sym typeface="DM Sans"/>
            </a:endParaRPr>
          </a:p>
        </p:txBody>
      </p:sp>
      <p:sp>
        <p:nvSpPr>
          <p:cNvPr id="97" name="Google Shape;97;p28"/>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15</a:t>
            </a:r>
            <a:endParaRPr b="1" i="0" sz="1600" u="none" cap="none" strike="noStrike">
              <a:solidFill>
                <a:srgbClr val="999999"/>
              </a:solidFill>
              <a:latin typeface="DM Sans"/>
              <a:ea typeface="DM Sans"/>
              <a:cs typeface="DM Sans"/>
              <a:sym typeface="DM Sans"/>
            </a:endParaRPr>
          </a:p>
        </p:txBody>
      </p:sp>
      <p:cxnSp>
        <p:nvCxnSpPr>
          <p:cNvPr id="98" name="Google Shape;98;p28"/>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99" name="Google Shape;99;p28"/>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s" sz="1500" u="none" cap="none" strike="noStrike">
                <a:solidFill>
                  <a:srgbClr val="999999"/>
                </a:solidFill>
                <a:latin typeface="DM Sans"/>
                <a:ea typeface="DM Sans"/>
                <a:cs typeface="DM Sans"/>
                <a:sym typeface="DM Sans"/>
              </a:rPr>
              <a:t>Scripts, Módulos y Paquetes</a:t>
            </a:r>
            <a:endParaRPr b="1" i="0" sz="1500" u="none" cap="none" strike="noStrike">
              <a:solidFill>
                <a:srgbClr val="999999"/>
              </a:solidFill>
              <a:latin typeface="DM Sans"/>
              <a:ea typeface="DM Sans"/>
              <a:cs typeface="DM Sans"/>
              <a:sym typeface="DM Sans"/>
            </a:endParaRPr>
          </a:p>
        </p:txBody>
      </p:sp>
      <p:cxnSp>
        <p:nvCxnSpPr>
          <p:cNvPr id="100" name="Google Shape;100;p28"/>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01" name="Google Shape;101;p28"/>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02" name="Google Shape;102;p28"/>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03" name="Google Shape;103;p28"/>
          <p:cNvSpPr txBox="1"/>
          <p:nvPr/>
        </p:nvSpPr>
        <p:spPr>
          <a:xfrm>
            <a:off x="1395275" y="2972363"/>
            <a:ext cx="1646100" cy="1308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POO</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Clases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Atributos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Métodos</a:t>
            </a:r>
            <a:endParaRPr b="0" i="0" sz="1200" u="none" cap="none" strike="noStrike">
              <a:solidFill>
                <a:schemeClr val="lt1"/>
              </a:solidFill>
              <a:latin typeface="DM Sans"/>
              <a:ea typeface="DM Sans"/>
              <a:cs typeface="DM Sans"/>
              <a:sym typeface="DM Sans"/>
            </a:endParaRPr>
          </a:p>
        </p:txBody>
      </p:sp>
      <p:sp>
        <p:nvSpPr>
          <p:cNvPr id="104" name="Google Shape;104;p28"/>
          <p:cNvSpPr txBox="1"/>
          <p:nvPr/>
        </p:nvSpPr>
        <p:spPr>
          <a:xfrm>
            <a:off x="5955750" y="2972363"/>
            <a:ext cx="1646100" cy="995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Scripts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Módulo</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b="0" i="0" lang="es" sz="1200" u="none" cap="none" strike="noStrike">
                <a:solidFill>
                  <a:schemeClr val="lt1"/>
                </a:solidFill>
                <a:latin typeface="DM Sans"/>
                <a:ea typeface="DM Sans"/>
                <a:cs typeface="DM Sans"/>
                <a:sym typeface="DM Sans"/>
              </a:rPr>
              <a:t>Paquete</a:t>
            </a:r>
            <a:endParaRPr b="0" i="0" sz="1200" u="none" cap="none" strike="noStrike">
              <a:solidFill>
                <a:schemeClr val="lt1"/>
              </a:solidFill>
              <a:latin typeface="DM Sans"/>
              <a:ea typeface="DM Sans"/>
              <a:cs typeface="DM Sans"/>
              <a:sym typeface="DM Sans"/>
            </a:endParaRPr>
          </a:p>
        </p:txBody>
      </p:sp>
      <p:sp>
        <p:nvSpPr>
          <p:cNvPr id="105" name="Google Shape;105;p28"/>
          <p:cNvSpPr txBox="1"/>
          <p:nvPr/>
        </p:nvSpPr>
        <p:spPr>
          <a:xfrm>
            <a:off x="3675513" y="2972363"/>
            <a:ext cx="1646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b="0" i="0" lang="es" sz="1200" u="sng" cap="none" strike="noStrike">
                <a:solidFill>
                  <a:schemeClr val="hlink"/>
                </a:solidFill>
                <a:latin typeface="DM Sans"/>
                <a:ea typeface="DM Sans"/>
                <a:cs typeface="DM Sans"/>
                <a:sym typeface="DM Sans"/>
                <a:hlinkClick action="ppaction://hlinksldjump" r:id="rId5"/>
              </a:rPr>
              <a:t>Herencia</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b="0" i="0" lang="es" sz="1200" u="sng" cap="none" strike="noStrike">
                <a:solidFill>
                  <a:schemeClr val="hlink"/>
                </a:solidFill>
                <a:latin typeface="DM Sans"/>
                <a:ea typeface="DM Sans"/>
                <a:cs typeface="DM Sans"/>
                <a:sym typeface="DM Sans"/>
                <a:hlinkClick action="ppaction://hlinksldjump" r:id="rId6"/>
              </a:rPr>
              <a:t>Herencia múltiple</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b="0" i="0" lang="es" sz="1200" u="sng" cap="none" strike="noStrike">
                <a:solidFill>
                  <a:schemeClr val="hlink"/>
                </a:solidFill>
                <a:latin typeface="DM Sans"/>
                <a:ea typeface="DM Sans"/>
                <a:cs typeface="DM Sans"/>
                <a:sym typeface="DM Sans"/>
                <a:hlinkClick action="ppaction://hlinksldjump" r:id="rId7"/>
              </a:rPr>
              <a:t>Poliformismo</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múltiple</a:t>
            </a:r>
            <a:endParaRPr b="1" i="0" sz="4000" u="none" cap="none" strike="noStrike">
              <a:solidFill>
                <a:schemeClr val="dk1"/>
              </a:solidFill>
              <a:latin typeface="DM Sans"/>
              <a:ea typeface="DM Sans"/>
              <a:cs typeface="DM Sans"/>
              <a:sym typeface="DM Sans"/>
            </a:endParaRPr>
          </a:p>
        </p:txBody>
      </p:sp>
      <p:sp>
        <p:nvSpPr>
          <p:cNvPr id="351" name="Google Shape;351;p55"/>
          <p:cNvSpPr txBox="1"/>
          <p:nvPr/>
        </p:nvSpPr>
        <p:spPr>
          <a:xfrm>
            <a:off x="473350" y="1855950"/>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Python es posible realizar herencia múltiple.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Anteriormente hemos visto cómo se podía crear una clase padre que heredaba de una clase hija, pudiendo hacer uso de sus métodos y atributos. </a:t>
            </a:r>
            <a:endParaRPr b="0" i="0" sz="1350" u="none" cap="none" strike="noStrike">
              <a:solidFill>
                <a:srgbClr val="000000"/>
              </a:solidFill>
              <a:latin typeface="DM Sans"/>
              <a:ea typeface="DM Sans"/>
              <a:cs typeface="DM Sans"/>
              <a:sym typeface="DM Sans"/>
            </a:endParaRPr>
          </a:p>
        </p:txBody>
      </p:sp>
      <p:sp>
        <p:nvSpPr>
          <p:cNvPr id="352" name="Google Shape;352;p55"/>
          <p:cNvSpPr txBox="1"/>
          <p:nvPr/>
        </p:nvSpPr>
        <p:spPr>
          <a:xfrm>
            <a:off x="4527575" y="1855950"/>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 herencia múltiple es similar, pero</a:t>
            </a:r>
            <a:r>
              <a:rPr b="0" i="0" lang="es" sz="1350" u="none" cap="none" strike="noStrike">
                <a:solidFill>
                  <a:srgbClr val="000000"/>
                </a:solidFill>
                <a:highlight>
                  <a:schemeClr val="accent6"/>
                </a:highlight>
                <a:latin typeface="DM Sans"/>
                <a:ea typeface="DM Sans"/>
                <a:cs typeface="DM Sans"/>
                <a:sym typeface="DM Sans"/>
              </a:rPr>
              <a:t> una clase hereda de varias clases padre en lugar de una sola.</a:t>
            </a:r>
            <a:endParaRPr b="0" i="0" sz="1350" u="none" cap="none" strike="noStrike">
              <a:solidFill>
                <a:srgbClr val="000000"/>
              </a:solidFill>
              <a:highlight>
                <a:schemeClr val="accent6"/>
              </a:highlight>
              <a:latin typeface="DM Sans"/>
              <a:ea typeface="DM Sans"/>
              <a:cs typeface="DM Sans"/>
              <a:sym typeface="DM Sans"/>
            </a:endParaRPr>
          </a:p>
        </p:txBody>
      </p:sp>
      <p:sp>
        <p:nvSpPr>
          <p:cNvPr id="353" name="Google Shape;353;p55"/>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
        <p:nvSpPr>
          <p:cNvPr id="359" name="Google Shape;359;p56"/>
          <p:cNvSpPr txBox="1"/>
          <p:nvPr/>
        </p:nvSpPr>
        <p:spPr>
          <a:xfrm>
            <a:off x="473350" y="1959900"/>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Por un lado tenemos dos clases Clase1 y Clase2, y por otro tenemos la </a:t>
            </a:r>
            <a:r>
              <a:rPr b="1" i="0" lang="es" sz="1350" u="none" cap="none" strike="noStrike">
                <a:solidFill>
                  <a:srgbClr val="000000"/>
                </a:solidFill>
                <a:latin typeface="DM Sans"/>
                <a:ea typeface="DM Sans"/>
                <a:cs typeface="DM Sans"/>
                <a:sym typeface="DM Sans"/>
              </a:rPr>
              <a:t>Clase3 que hereda de las dos anteriores</a:t>
            </a:r>
            <a:r>
              <a:rPr b="0" i="0" lang="es" sz="1350" u="none" cap="none" strike="noStrike">
                <a:solidFill>
                  <a:srgbClr val="000000"/>
                </a:solidFill>
                <a:latin typeface="DM Sans"/>
                <a:ea typeface="DM Sans"/>
                <a:cs typeface="DM Sans"/>
                <a:sym typeface="DM Sans"/>
              </a:rPr>
              <a:t>. Por lo tanto, heredará todos los métodos y atributos de ambas.</a:t>
            </a:r>
            <a:endParaRPr b="0" i="0" sz="1350" u="none" cap="none" strike="noStrike">
              <a:solidFill>
                <a:srgbClr val="000000"/>
              </a:solidFill>
              <a:latin typeface="DM Sans"/>
              <a:ea typeface="DM Sans"/>
              <a:cs typeface="DM Sans"/>
              <a:sym typeface="DM Sans"/>
            </a:endParaRPr>
          </a:p>
        </p:txBody>
      </p:sp>
      <p:sp>
        <p:nvSpPr>
          <p:cNvPr id="360" name="Google Shape;360;p56"/>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grpSp>
        <p:nvGrpSpPr>
          <p:cNvPr id="361" name="Google Shape;361;p56"/>
          <p:cNvGrpSpPr/>
          <p:nvPr/>
        </p:nvGrpSpPr>
        <p:grpSpPr>
          <a:xfrm>
            <a:off x="7928851" y="468323"/>
            <a:ext cx="738900" cy="738900"/>
            <a:chOff x="473351" y="619523"/>
            <a:chExt cx="738900" cy="738900"/>
          </a:xfrm>
        </p:grpSpPr>
        <p:sp>
          <p:nvSpPr>
            <p:cNvPr id="362" name="Google Shape;362;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3" name="Google Shape;363;p56"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pic>
        <p:nvPicPr>
          <p:cNvPr id="364" name="Google Shape;364;p56"/>
          <p:cNvPicPr preferRelativeResize="0"/>
          <p:nvPr/>
        </p:nvPicPr>
        <p:blipFill rotWithShape="1">
          <a:blip r:embed="rId5">
            <a:alphaModFix/>
          </a:blip>
          <a:srcRect b="59631" l="4097" r="9269" t="2428"/>
          <a:stretch/>
        </p:blipFill>
        <p:spPr>
          <a:xfrm>
            <a:off x="5537725" y="1947357"/>
            <a:ext cx="2530100" cy="1248768"/>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a:t>
            </a:r>
            <a:endParaRPr b="1" i="0" sz="4000" u="none" cap="none" strike="noStrike">
              <a:solidFill>
                <a:schemeClr val="dk1"/>
              </a:solidFill>
              <a:latin typeface="DM Sans"/>
              <a:ea typeface="DM Sans"/>
              <a:cs typeface="DM Sans"/>
              <a:sym typeface="DM Sans"/>
            </a:endParaRPr>
          </a:p>
        </p:txBody>
      </p:sp>
      <p:sp>
        <p:nvSpPr>
          <p:cNvPr id="370" name="Google Shape;370;p57"/>
          <p:cNvSpPr txBox="1"/>
          <p:nvPr/>
        </p:nvSpPr>
        <p:spPr>
          <a:xfrm>
            <a:off x="4249775" y="2167650"/>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 posible también que una clase herede de otra clase y a su vez otra clase herede de la anterior.</a:t>
            </a:r>
            <a:endParaRPr b="0" i="0" sz="1350" u="none" cap="none" strike="noStrike">
              <a:solidFill>
                <a:srgbClr val="000000"/>
              </a:solidFill>
              <a:latin typeface="DM Sans"/>
              <a:ea typeface="DM Sans"/>
              <a:cs typeface="DM Sans"/>
              <a:sym typeface="DM Sans"/>
            </a:endParaRPr>
          </a:p>
        </p:txBody>
      </p:sp>
      <p:sp>
        <p:nvSpPr>
          <p:cNvPr id="371" name="Google Shape;371;p57"/>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grpSp>
        <p:nvGrpSpPr>
          <p:cNvPr id="372" name="Google Shape;372;p57"/>
          <p:cNvGrpSpPr/>
          <p:nvPr/>
        </p:nvGrpSpPr>
        <p:grpSpPr>
          <a:xfrm>
            <a:off x="7928851" y="468323"/>
            <a:ext cx="738900" cy="738900"/>
            <a:chOff x="473351" y="619523"/>
            <a:chExt cx="738900" cy="738900"/>
          </a:xfrm>
        </p:grpSpPr>
        <p:sp>
          <p:nvSpPr>
            <p:cNvPr id="373" name="Google Shape;373;p5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p57"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pic>
        <p:nvPicPr>
          <p:cNvPr id="375" name="Google Shape;375;p57"/>
          <p:cNvPicPr preferRelativeResize="0"/>
          <p:nvPr/>
        </p:nvPicPr>
        <p:blipFill rotWithShape="1">
          <a:blip r:embed="rId5">
            <a:alphaModFix/>
          </a:blip>
          <a:srcRect b="0" l="0" r="57458" t="0"/>
          <a:stretch/>
        </p:blipFill>
        <p:spPr>
          <a:xfrm>
            <a:off x="844075" y="1719700"/>
            <a:ext cx="2632185" cy="1704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grpSp>
        <p:nvGrpSpPr>
          <p:cNvPr id="380" name="Google Shape;380;p58"/>
          <p:cNvGrpSpPr/>
          <p:nvPr/>
        </p:nvGrpSpPr>
        <p:grpSpPr>
          <a:xfrm>
            <a:off x="457338" y="468286"/>
            <a:ext cx="431100" cy="431100"/>
            <a:chOff x="4616400" y="1950761"/>
            <a:chExt cx="431100" cy="431100"/>
          </a:xfrm>
        </p:grpSpPr>
        <p:sp>
          <p:nvSpPr>
            <p:cNvPr id="381" name="Google Shape;381;p5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58"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383" name="Google Shape;383;p58"/>
          <p:cNvSpPr txBox="1"/>
          <p:nvPr/>
        </p:nvSpPr>
        <p:spPr>
          <a:xfrm>
            <a:off x="457350" y="1158450"/>
            <a:ext cx="7169400" cy="343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Hasta ahora sabíamos que las clases hijas heredan los métodos de las clases padre, pero también pueden reimplementarlos de manera distinta. Este punto nos plantea el siguiente interrogante:  </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accent6"/>
                </a:solidFill>
                <a:latin typeface="DM Sans"/>
                <a:ea typeface="DM Sans"/>
                <a:cs typeface="DM Sans"/>
                <a:sym typeface="DM Sans"/>
              </a:rPr>
              <a:t>Si llamo a un método que todas las clases tienen en común ¿A cuál se llama?</a:t>
            </a:r>
            <a:endParaRPr b="0" i="0" sz="2500" u="none" cap="none" strike="noStrike">
              <a:solidFill>
                <a:schemeClr val="accent6"/>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accent6"/>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Pues bien, existe una forma de saberlo. 👉</a:t>
            </a:r>
            <a:endParaRPr b="0" i="0" sz="2500" u="none" cap="none" strike="noStrike">
              <a:solidFill>
                <a:schemeClr val="lt1"/>
              </a:solidFill>
              <a:latin typeface="DM Sans"/>
              <a:ea typeface="DM Sans"/>
              <a:cs typeface="DM Sans"/>
              <a:sym typeface="DM Sans"/>
            </a:endParaRPr>
          </a:p>
        </p:txBody>
      </p:sp>
      <p:sp>
        <p:nvSpPr>
          <p:cNvPr id="384" name="Google Shape;384;p5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Method Order Resolution</a:t>
            </a:r>
            <a:endParaRPr b="1" i="0" sz="4000" u="none" cap="none" strike="noStrike">
              <a:solidFill>
                <a:schemeClr val="dk1"/>
              </a:solidFill>
              <a:latin typeface="DM Sans"/>
              <a:ea typeface="DM Sans"/>
              <a:cs typeface="DM Sans"/>
              <a:sym typeface="DM Sans"/>
            </a:endParaRPr>
          </a:p>
        </p:txBody>
      </p:sp>
      <p:sp>
        <p:nvSpPr>
          <p:cNvPr id="390" name="Google Shape;390;p59"/>
          <p:cNvSpPr txBox="1"/>
          <p:nvPr/>
        </p:nvSpPr>
        <p:spPr>
          <a:xfrm>
            <a:off x="473350" y="206385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Sabremos a qué método se llama, consultando al </a:t>
            </a:r>
            <a:r>
              <a:rPr b="0" i="0" lang="es" sz="1350" u="none" cap="none" strike="noStrike">
                <a:solidFill>
                  <a:srgbClr val="000000"/>
                </a:solidFill>
                <a:highlight>
                  <a:schemeClr val="accent6"/>
                </a:highlight>
                <a:latin typeface="DM Sans"/>
                <a:ea typeface="DM Sans"/>
                <a:cs typeface="DM Sans"/>
                <a:sym typeface="DM Sans"/>
              </a:rPr>
              <a:t>MRO. </a:t>
            </a:r>
            <a:r>
              <a:rPr b="1" i="0" lang="es" sz="1350" u="none" cap="none" strike="noStrike">
                <a:solidFill>
                  <a:srgbClr val="000000"/>
                </a:solidFill>
                <a:highlight>
                  <a:schemeClr val="accent6"/>
                </a:highlight>
                <a:latin typeface="DM Sans"/>
                <a:ea typeface="DM Sans"/>
                <a:cs typeface="DM Sans"/>
                <a:sym typeface="DM Sans"/>
              </a:rPr>
              <a:t>Esta función nos devuelve una tupla con el orden de búsqueda de los métodos. </a:t>
            </a:r>
            <a:endParaRPr b="1" i="0" sz="1350" u="none" cap="none" strike="noStrike">
              <a:solidFill>
                <a:srgbClr val="000000"/>
              </a:solidFill>
              <a:highlight>
                <a:schemeClr val="accent6"/>
              </a:highlight>
              <a:latin typeface="DM Sans"/>
              <a:ea typeface="DM Sans"/>
              <a:cs typeface="DM Sans"/>
              <a:sym typeface="DM Sans"/>
            </a:endParaRPr>
          </a:p>
        </p:txBody>
      </p:sp>
      <p:sp>
        <p:nvSpPr>
          <p:cNvPr id="391" name="Google Shape;391;p59"/>
          <p:cNvSpPr txBox="1"/>
          <p:nvPr/>
        </p:nvSpPr>
        <p:spPr>
          <a:xfrm>
            <a:off x="4527575" y="2063850"/>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Como era de esperar se empieza en la propia clase y se va subiendo hasta la clase padre, de izquierda a derecha.</a:t>
            </a:r>
            <a:endParaRPr b="0" i="0" sz="1350" u="none" cap="none" strike="noStrike">
              <a:solidFill>
                <a:srgbClr val="000000"/>
              </a:solidFill>
              <a:latin typeface="DM Sans"/>
              <a:ea typeface="DM Sans"/>
              <a:cs typeface="DM Sans"/>
              <a:sym typeface="DM Sans"/>
            </a:endParaRPr>
          </a:p>
        </p:txBody>
      </p:sp>
      <p:sp>
        <p:nvSpPr>
          <p:cNvPr id="392" name="Google Shape;392;p59"/>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Method Order Resolution</a:t>
            </a:r>
            <a:endParaRPr b="1" i="0" sz="4000" u="none" cap="none" strike="noStrike">
              <a:solidFill>
                <a:schemeClr val="dk1"/>
              </a:solidFill>
              <a:latin typeface="DM Sans"/>
              <a:ea typeface="DM Sans"/>
              <a:cs typeface="DM Sans"/>
              <a:sym typeface="DM Sans"/>
            </a:endParaRPr>
          </a:p>
        </p:txBody>
      </p:sp>
      <p:sp>
        <p:nvSpPr>
          <p:cNvPr id="398" name="Google Shape;398;p60"/>
          <p:cNvSpPr txBox="1"/>
          <p:nvPr/>
        </p:nvSpPr>
        <p:spPr>
          <a:xfrm>
            <a:off x="501450" y="1586525"/>
            <a:ext cx="8141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Una curiosidad es que al final del todo vemos la clase </a:t>
            </a:r>
            <a:r>
              <a:rPr b="0" i="0" lang="es" sz="1350" u="none" cap="none" strike="noStrike">
                <a:solidFill>
                  <a:srgbClr val="000000"/>
                </a:solidFill>
                <a:highlight>
                  <a:schemeClr val="accent6"/>
                </a:highlight>
                <a:latin typeface="DM Sans"/>
                <a:ea typeface="DM Sans"/>
                <a:cs typeface="DM Sans"/>
                <a:sym typeface="DM Sans"/>
              </a:rPr>
              <a:t>object.</a:t>
            </a:r>
            <a:r>
              <a:rPr b="0" i="0" lang="es" sz="1350" u="none" cap="none" strike="noStrike">
                <a:solidFill>
                  <a:srgbClr val="000000"/>
                </a:solidFill>
                <a:latin typeface="DM Sans"/>
                <a:ea typeface="DM Sans"/>
                <a:cs typeface="DM Sans"/>
                <a:sym typeface="DM Sans"/>
              </a:rPr>
              <a:t> Aunque pueda parecer raro, es correcto ya que en realidad todas las clases en Python heredan de una clase genérica object, aunque no lo especifiquemos explícitamente.</a:t>
            </a:r>
            <a:endParaRPr b="0" i="0" sz="1350" u="none" cap="none" strike="noStrike">
              <a:solidFill>
                <a:srgbClr val="000000"/>
              </a:solidFill>
              <a:latin typeface="DM Sans"/>
              <a:ea typeface="DM Sans"/>
              <a:cs typeface="DM Sans"/>
              <a:sym typeface="DM Sans"/>
            </a:endParaRPr>
          </a:p>
        </p:txBody>
      </p:sp>
      <p:grpSp>
        <p:nvGrpSpPr>
          <p:cNvPr id="399" name="Google Shape;399;p60"/>
          <p:cNvGrpSpPr/>
          <p:nvPr/>
        </p:nvGrpSpPr>
        <p:grpSpPr>
          <a:xfrm>
            <a:off x="7928851" y="468323"/>
            <a:ext cx="738900" cy="738900"/>
            <a:chOff x="473351" y="619523"/>
            <a:chExt cx="738900" cy="738900"/>
          </a:xfrm>
        </p:grpSpPr>
        <p:sp>
          <p:nvSpPr>
            <p:cNvPr id="400" name="Google Shape;400;p6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1" name="Google Shape;401;p6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02" name="Google Shape;402;p60"/>
          <p:cNvPicPr preferRelativeResize="0"/>
          <p:nvPr/>
        </p:nvPicPr>
        <p:blipFill rotWithShape="1">
          <a:blip r:embed="rId4">
            <a:alphaModFix/>
          </a:blip>
          <a:srcRect b="0" l="0" r="0" t="0"/>
          <a:stretch/>
        </p:blipFill>
        <p:spPr>
          <a:xfrm>
            <a:off x="1103125" y="2774024"/>
            <a:ext cx="6881550" cy="1561900"/>
          </a:xfrm>
          <a:prstGeom prst="rect">
            <a:avLst/>
          </a:prstGeom>
          <a:noFill/>
          <a:ln>
            <a:noFill/>
          </a:ln>
        </p:spPr>
      </p:pic>
      <p:sp>
        <p:nvSpPr>
          <p:cNvPr id="403" name="Google Shape;403;p60"/>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5"/>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Method Order Resolution</a:t>
            </a:r>
            <a:endParaRPr b="1" i="0" sz="4000" u="none" cap="none" strike="noStrike">
              <a:solidFill>
                <a:schemeClr val="dk1"/>
              </a:solidFill>
              <a:latin typeface="DM Sans"/>
              <a:ea typeface="DM Sans"/>
              <a:cs typeface="DM Sans"/>
              <a:sym typeface="DM Sans"/>
            </a:endParaRPr>
          </a:p>
        </p:txBody>
      </p:sp>
      <p:sp>
        <p:nvSpPr>
          <p:cNvPr id="409" name="Google Shape;409;p61"/>
          <p:cNvSpPr txBox="1"/>
          <p:nvPr/>
        </p:nvSpPr>
        <p:spPr>
          <a:xfrm>
            <a:off x="501450" y="158652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También podemos tener una clase heredando de otras tres. Vemos que el MRO depende del orden en el que las clases son pasadas: 1, 3, 2.</a:t>
            </a:r>
            <a:endParaRPr b="0" i="0" sz="1350" u="none" cap="none" strike="noStrike">
              <a:solidFill>
                <a:srgbClr val="000000"/>
              </a:solidFill>
              <a:latin typeface="DM Sans"/>
              <a:ea typeface="DM Sans"/>
              <a:cs typeface="DM Sans"/>
              <a:sym typeface="DM Sans"/>
            </a:endParaRPr>
          </a:p>
        </p:txBody>
      </p:sp>
      <p:grpSp>
        <p:nvGrpSpPr>
          <p:cNvPr id="410" name="Google Shape;410;p61"/>
          <p:cNvGrpSpPr/>
          <p:nvPr/>
        </p:nvGrpSpPr>
        <p:grpSpPr>
          <a:xfrm>
            <a:off x="7928851" y="468323"/>
            <a:ext cx="738900" cy="738900"/>
            <a:chOff x="473351" y="619523"/>
            <a:chExt cx="738900" cy="738900"/>
          </a:xfrm>
        </p:grpSpPr>
        <p:sp>
          <p:nvSpPr>
            <p:cNvPr id="411" name="Google Shape;411;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2" name="Google Shape;412;p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13" name="Google Shape;413;p61"/>
          <p:cNvPicPr preferRelativeResize="0"/>
          <p:nvPr/>
        </p:nvPicPr>
        <p:blipFill rotWithShape="1">
          <a:blip r:embed="rId4">
            <a:alphaModFix/>
          </a:blip>
          <a:srcRect b="0" l="0" r="0" t="0"/>
          <a:stretch/>
        </p:blipFill>
        <p:spPr>
          <a:xfrm>
            <a:off x="825840" y="2378225"/>
            <a:ext cx="7242935" cy="2122025"/>
          </a:xfrm>
          <a:prstGeom prst="rect">
            <a:avLst/>
          </a:prstGeom>
          <a:noFill/>
          <a:ln>
            <a:noFill/>
          </a:ln>
        </p:spPr>
      </p:pic>
      <p:sp>
        <p:nvSpPr>
          <p:cNvPr id="414" name="Google Shape;414;p61"/>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5"/>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2"/>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83AEFB"/>
                </a:solidFill>
                <a:latin typeface="DM Sans"/>
                <a:ea typeface="DM Sans"/>
                <a:cs typeface="DM Sans"/>
                <a:sym typeface="DM Sans"/>
              </a:rPr>
              <a:t>Poliformismo</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¿De qué se trata?</a:t>
            </a:r>
            <a:endParaRPr b="1" i="0" sz="4000" u="none" cap="none" strike="noStrike">
              <a:solidFill>
                <a:schemeClr val="dk1"/>
              </a:solidFill>
              <a:latin typeface="DM Sans"/>
              <a:ea typeface="DM Sans"/>
              <a:cs typeface="DM Sans"/>
              <a:sym typeface="DM Sans"/>
            </a:endParaRPr>
          </a:p>
        </p:txBody>
      </p:sp>
      <p:sp>
        <p:nvSpPr>
          <p:cNvPr id="425" name="Google Shape;425;p63"/>
          <p:cNvSpPr txBox="1"/>
          <p:nvPr/>
        </p:nvSpPr>
        <p:spPr>
          <a:xfrm>
            <a:off x="473350" y="2063850"/>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término aplicado a la programación hace referencia a que los objetos pueden tomar diferentes formas. ¿Pero qué significa esto?</a:t>
            </a:r>
            <a:endParaRPr b="1" i="0" sz="1350" u="none" cap="none" strike="noStrike">
              <a:solidFill>
                <a:srgbClr val="000000"/>
              </a:solidFill>
              <a:highlight>
                <a:schemeClr val="accent6"/>
              </a:highlight>
              <a:latin typeface="DM Sans"/>
              <a:ea typeface="DM Sans"/>
              <a:cs typeface="DM Sans"/>
              <a:sym typeface="DM Sans"/>
            </a:endParaRPr>
          </a:p>
        </p:txBody>
      </p:sp>
      <p:sp>
        <p:nvSpPr>
          <p:cNvPr id="426" name="Google Shape;426;p63"/>
          <p:cNvSpPr txBox="1"/>
          <p:nvPr/>
        </p:nvSpPr>
        <p:spPr>
          <a:xfrm>
            <a:off x="4527575" y="2063850"/>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Significa que, </a:t>
            </a:r>
            <a:r>
              <a:rPr b="1" i="0" lang="es" sz="1350" u="none" cap="none" strike="noStrike">
                <a:solidFill>
                  <a:srgbClr val="000000"/>
                </a:solidFill>
                <a:highlight>
                  <a:schemeClr val="accent6"/>
                </a:highlight>
                <a:latin typeface="DM Sans"/>
                <a:ea typeface="DM Sans"/>
                <a:cs typeface="DM Sans"/>
                <a:sym typeface="DM Sans"/>
              </a:rPr>
              <a:t>objetos de diferentes clases, pueden ser accedidos utilizando el mismo interfaz, mostrando un comportamiento distinto (tomando diferentes formas) según cómo sean accedidos. </a:t>
            </a:r>
            <a:endParaRPr b="1" i="0" sz="1350" u="none" cap="none" strike="noStrike">
              <a:solidFill>
                <a:srgbClr val="000000"/>
              </a:solidFill>
              <a:highlight>
                <a:schemeClr val="accent6"/>
              </a:highlight>
              <a:latin typeface="DM Sans"/>
              <a:ea typeface="DM Sans"/>
              <a:cs typeface="DM Sans"/>
              <a:sym typeface="DM Sans"/>
            </a:endParaRPr>
          </a:p>
        </p:txBody>
      </p:sp>
      <p:sp>
        <p:nvSpPr>
          <p:cNvPr id="427" name="Google Shape;427;p63"/>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¿Para qué se utiliza?</a:t>
            </a:r>
            <a:endParaRPr b="1" i="0" sz="4000" u="none" cap="none" strike="noStrike">
              <a:solidFill>
                <a:schemeClr val="dk1"/>
              </a:solidFill>
              <a:latin typeface="DM Sans"/>
              <a:ea typeface="DM Sans"/>
              <a:cs typeface="DM Sans"/>
              <a:sym typeface="DM Sans"/>
            </a:endParaRPr>
          </a:p>
        </p:txBody>
      </p:sp>
      <p:sp>
        <p:nvSpPr>
          <p:cNvPr id="433" name="Google Shape;433;p64"/>
          <p:cNvSpPr txBox="1"/>
          <p:nvPr/>
        </p:nvSpPr>
        <p:spPr>
          <a:xfrm>
            <a:off x="473350" y="2063850"/>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Si la técnica de polimorfismo, siendo una propiedad de la POO (Programación Orientada a Objetos), implica la capacidad de tomar más de una forma, una operación puede presentar diferentes comportamientos en diferentes instancias.</a:t>
            </a:r>
            <a:endParaRPr b="1" i="0" sz="1350" u="none" cap="none" strike="noStrike">
              <a:solidFill>
                <a:srgbClr val="000000"/>
              </a:solidFill>
              <a:highlight>
                <a:schemeClr val="accent6"/>
              </a:highlight>
              <a:latin typeface="DM Sans"/>
              <a:ea typeface="DM Sans"/>
              <a:cs typeface="DM Sans"/>
              <a:sym typeface="DM Sans"/>
            </a:endParaRPr>
          </a:p>
        </p:txBody>
      </p:sp>
      <p:sp>
        <p:nvSpPr>
          <p:cNvPr id="434" name="Google Shape;434;p64"/>
          <p:cNvSpPr txBox="1"/>
          <p:nvPr/>
        </p:nvSpPr>
        <p:spPr>
          <a:xfrm>
            <a:off x="4527575" y="206385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highlight>
                  <a:schemeClr val="accent6"/>
                </a:highlight>
                <a:latin typeface="DM Sans"/>
                <a:ea typeface="DM Sans"/>
                <a:cs typeface="DM Sans"/>
                <a:sym typeface="DM Sans"/>
              </a:rPr>
              <a:t> El comportamiento depende de los tipos de datos utilizados en la operación.</a:t>
            </a:r>
            <a:r>
              <a:rPr b="0" i="0" lang="es" sz="1350" u="none" cap="none" strike="noStrike">
                <a:solidFill>
                  <a:srgbClr val="000000"/>
                </a:solidFill>
                <a:latin typeface="DM Sans"/>
                <a:ea typeface="DM Sans"/>
                <a:cs typeface="DM Sans"/>
                <a:sym typeface="DM Sans"/>
              </a:rPr>
              <a:t> El polimorfismo es ampliamente utilizado en la aplicación de la herencia.</a:t>
            </a:r>
            <a:endParaRPr b="0" i="0" sz="1350" u="none" cap="none" strike="noStrike">
              <a:solidFill>
                <a:srgbClr val="000000"/>
              </a:solidFill>
              <a:latin typeface="DM Sans"/>
              <a:ea typeface="DM Sans"/>
              <a:cs typeface="DM Sans"/>
              <a:sym typeface="DM Sans"/>
            </a:endParaRPr>
          </a:p>
        </p:txBody>
      </p:sp>
      <p:sp>
        <p:nvSpPr>
          <p:cNvPr id="435" name="Google Shape;435;p64"/>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sp>
        <p:nvSpPr>
          <p:cNvPr id="436" name="Google Shape;436;p64"/>
          <p:cNvSpPr txBox="1"/>
          <p:nvPr/>
        </p:nvSpPr>
        <p:spPr>
          <a:xfrm>
            <a:off x="3350350" y="4200875"/>
            <a:ext cx="2387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Veamos cómo funciona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11" name="Google Shape;111;p29"/>
          <p:cNvPicPr preferRelativeResize="0"/>
          <p:nvPr/>
        </p:nvPicPr>
        <p:blipFill rotWithShape="1">
          <a:blip r:embed="rId3">
            <a:alphaModFix/>
          </a:blip>
          <a:srcRect b="0" l="0" r="0" t="0"/>
          <a:stretch/>
        </p:blipFill>
        <p:spPr>
          <a:xfrm>
            <a:off x="2172438" y="1815150"/>
            <a:ext cx="196975" cy="196975"/>
          </a:xfrm>
          <a:prstGeom prst="rect">
            <a:avLst/>
          </a:prstGeom>
          <a:noFill/>
          <a:ln>
            <a:noFill/>
          </a:ln>
        </p:spPr>
      </p:pic>
      <p:sp>
        <p:nvSpPr>
          <p:cNvPr id="112" name="Google Shape;112;p29"/>
          <p:cNvSpPr txBox="1"/>
          <p:nvPr/>
        </p:nvSpPr>
        <p:spPr>
          <a:xfrm>
            <a:off x="2690561" y="1721450"/>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Aplicar </a:t>
            </a:r>
            <a:r>
              <a:rPr b="0" i="0" lang="es" sz="1350" u="none" cap="none" strike="noStrike">
                <a:solidFill>
                  <a:schemeClr val="lt1"/>
                </a:solidFill>
                <a:latin typeface="DM Sans"/>
                <a:ea typeface="DM Sans"/>
                <a:cs typeface="DM Sans"/>
                <a:sym typeface="DM Sans"/>
              </a:rPr>
              <a:t>Herencias.</a:t>
            </a:r>
            <a:endParaRPr b="1" i="0" sz="1350" u="none" cap="none" strike="noStrike">
              <a:solidFill>
                <a:schemeClr val="lt1"/>
              </a:solidFill>
              <a:latin typeface="DM Sans"/>
              <a:ea typeface="DM Sans"/>
              <a:cs typeface="DM Sans"/>
              <a:sym typeface="DM Sans"/>
            </a:endParaRPr>
          </a:p>
        </p:txBody>
      </p:sp>
      <p:pic>
        <p:nvPicPr>
          <p:cNvPr id="113" name="Google Shape;113;p29"/>
          <p:cNvPicPr preferRelativeResize="0"/>
          <p:nvPr/>
        </p:nvPicPr>
        <p:blipFill rotWithShape="1">
          <a:blip r:embed="rId3">
            <a:alphaModFix/>
          </a:blip>
          <a:srcRect b="0" l="0" r="0" t="0"/>
          <a:stretch/>
        </p:blipFill>
        <p:spPr>
          <a:xfrm>
            <a:off x="2172138" y="2448550"/>
            <a:ext cx="196975" cy="196975"/>
          </a:xfrm>
          <a:prstGeom prst="rect">
            <a:avLst/>
          </a:prstGeom>
          <a:noFill/>
          <a:ln>
            <a:noFill/>
          </a:ln>
        </p:spPr>
      </p:pic>
      <p:sp>
        <p:nvSpPr>
          <p:cNvPr id="114" name="Google Shape;114;p29"/>
          <p:cNvSpPr txBox="1"/>
          <p:nvPr/>
        </p:nvSpPr>
        <p:spPr>
          <a:xfrm>
            <a:off x="2690561" y="2324575"/>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Conocer</a:t>
            </a:r>
            <a:r>
              <a:rPr b="0" i="0" lang="es" sz="1350" u="none" cap="none" strike="noStrike">
                <a:solidFill>
                  <a:schemeClr val="lt1"/>
                </a:solidFill>
                <a:latin typeface="DM Sans"/>
                <a:ea typeface="DM Sans"/>
                <a:cs typeface="DM Sans"/>
                <a:sym typeface="DM Sans"/>
              </a:rPr>
              <a:t> los polimorfismos.</a:t>
            </a:r>
            <a:endParaRPr b="1" i="0" sz="1350" u="none" cap="none" strike="noStrike">
              <a:solidFill>
                <a:schemeClr val="lt1"/>
              </a:solidFill>
              <a:latin typeface="DM Sans"/>
              <a:ea typeface="DM Sans"/>
              <a:cs typeface="DM Sans"/>
              <a:sym typeface="DM Sans"/>
            </a:endParaRPr>
          </a:p>
        </p:txBody>
      </p:sp>
      <p:pic>
        <p:nvPicPr>
          <p:cNvPr id="115" name="Google Shape;115;p29"/>
          <p:cNvPicPr preferRelativeResize="0"/>
          <p:nvPr/>
        </p:nvPicPr>
        <p:blipFill rotWithShape="1">
          <a:blip r:embed="rId3">
            <a:alphaModFix/>
          </a:blip>
          <a:srcRect b="0" l="0" r="0" t="0"/>
          <a:stretch/>
        </p:blipFill>
        <p:spPr>
          <a:xfrm>
            <a:off x="2172138" y="3127375"/>
            <a:ext cx="196975" cy="196975"/>
          </a:xfrm>
          <a:prstGeom prst="rect">
            <a:avLst/>
          </a:prstGeom>
          <a:noFill/>
          <a:ln>
            <a:noFill/>
          </a:ln>
        </p:spPr>
      </p:pic>
      <p:sp>
        <p:nvSpPr>
          <p:cNvPr id="116" name="Google Shape;116;p29"/>
          <p:cNvSpPr txBox="1"/>
          <p:nvPr/>
        </p:nvSpPr>
        <p:spPr>
          <a:xfrm>
            <a:off x="2690561" y="3029650"/>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Ejecutar </a:t>
            </a:r>
            <a:r>
              <a:rPr b="0" i="0" lang="es" sz="1350" u="none" cap="none" strike="noStrike">
                <a:solidFill>
                  <a:schemeClr val="lt1"/>
                </a:solidFill>
                <a:latin typeface="DM Sans"/>
                <a:ea typeface="DM Sans"/>
                <a:cs typeface="DM Sans"/>
                <a:sym typeface="DM Sans"/>
              </a:rPr>
              <a:t>Herencias múltiples.</a:t>
            </a:r>
            <a:endParaRPr b="1" i="0" sz="1350" u="none" cap="none" strike="noStrike">
              <a:solidFill>
                <a:schemeClr val="lt1"/>
              </a:solidFill>
              <a:latin typeface="DM Sans"/>
              <a:ea typeface="DM Sans"/>
              <a:cs typeface="DM Sans"/>
              <a:sym typeface="DM Sans"/>
            </a:endParaRPr>
          </a:p>
        </p:txBody>
      </p:sp>
      <p:cxnSp>
        <p:nvCxnSpPr>
          <p:cNvPr id="117" name="Google Shape;117;p29"/>
          <p:cNvCxnSpPr>
            <a:stCxn id="111" idx="2"/>
            <a:endCxn id="113" idx="0"/>
          </p:cNvCxnSpPr>
          <p:nvPr/>
        </p:nvCxnSpPr>
        <p:spPr>
          <a:xfrm flipH="1" rot="-5400000">
            <a:off x="2052976" y="2230075"/>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18" name="Google Shape;118;p29"/>
          <p:cNvCxnSpPr>
            <a:stCxn id="113" idx="2"/>
            <a:endCxn id="115" idx="0"/>
          </p:cNvCxnSpPr>
          <p:nvPr/>
        </p:nvCxnSpPr>
        <p:spPr>
          <a:xfrm flipH="1" rot="-5400000">
            <a:off x="2030026" y="2886125"/>
            <a:ext cx="481800" cy="600"/>
          </a:xfrm>
          <a:prstGeom prst="bentConnector3">
            <a:avLst>
              <a:gd fmla="val 50005"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¿Cómo se utiliza?</a:t>
            </a:r>
            <a:endParaRPr b="1" i="0" sz="4000" u="none" cap="none" strike="noStrike">
              <a:solidFill>
                <a:schemeClr val="dk1"/>
              </a:solidFill>
              <a:latin typeface="DM Sans"/>
              <a:ea typeface="DM Sans"/>
              <a:cs typeface="DM Sans"/>
              <a:sym typeface="DM Sans"/>
            </a:endParaRPr>
          </a:p>
        </p:txBody>
      </p:sp>
      <p:sp>
        <p:nvSpPr>
          <p:cNvPr id="442" name="Google Shape;442;p65"/>
          <p:cNvSpPr txBox="1"/>
          <p:nvPr/>
        </p:nvSpPr>
        <p:spPr>
          <a:xfrm>
            <a:off x="4527575" y="2063850"/>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Podemos sustituir un método proveniente de la Clase Padre, en la Clase Hija. Se  debe definir un método con el mismo nombre y parámetros, pero debe tomar otra conducta.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Es básicamente lo que veníamos haciendo sin saber que se llamaba Polimorfismo. 🤯</a:t>
            </a:r>
            <a:endParaRPr b="0" i="0" sz="1350" u="none" cap="none" strike="noStrike">
              <a:solidFill>
                <a:srgbClr val="000000"/>
              </a:solidFill>
              <a:highlight>
                <a:schemeClr val="accent6"/>
              </a:highlight>
              <a:latin typeface="DM Sans"/>
              <a:ea typeface="DM Sans"/>
              <a:cs typeface="DM Sans"/>
              <a:sym typeface="DM Sans"/>
            </a:endParaRPr>
          </a:p>
        </p:txBody>
      </p:sp>
      <p:pic>
        <p:nvPicPr>
          <p:cNvPr id="443" name="Google Shape;443;p65"/>
          <p:cNvPicPr preferRelativeResize="0"/>
          <p:nvPr/>
        </p:nvPicPr>
        <p:blipFill rotWithShape="1">
          <a:blip r:embed="rId3">
            <a:alphaModFix/>
          </a:blip>
          <a:srcRect b="0" l="0" r="0" t="0"/>
          <a:stretch/>
        </p:blipFill>
        <p:spPr>
          <a:xfrm>
            <a:off x="473350" y="1358425"/>
            <a:ext cx="3703700" cy="3190776"/>
          </a:xfrm>
          <a:prstGeom prst="rect">
            <a:avLst/>
          </a:prstGeom>
          <a:noFill/>
          <a:ln>
            <a:noFill/>
          </a:ln>
        </p:spPr>
      </p:pic>
      <p:grpSp>
        <p:nvGrpSpPr>
          <p:cNvPr id="444" name="Google Shape;444;p65"/>
          <p:cNvGrpSpPr/>
          <p:nvPr/>
        </p:nvGrpSpPr>
        <p:grpSpPr>
          <a:xfrm>
            <a:off x="7928851" y="468323"/>
            <a:ext cx="738900" cy="738900"/>
            <a:chOff x="473351" y="619523"/>
            <a:chExt cx="738900" cy="738900"/>
          </a:xfrm>
        </p:grpSpPr>
        <p:sp>
          <p:nvSpPr>
            <p:cNvPr id="445" name="Google Shape;445;p6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6" name="Google Shape;446;p65"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Duck typing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es?</a:t>
            </a:r>
            <a:endParaRPr b="1" i="0" sz="4000" u="none" cap="none" strike="noStrike">
              <a:solidFill>
                <a:schemeClr val="dk1"/>
              </a:solidFill>
              <a:latin typeface="DM Sans"/>
              <a:ea typeface="DM Sans"/>
              <a:cs typeface="DM Sans"/>
              <a:sym typeface="DM Sans"/>
            </a:endParaRPr>
          </a:p>
        </p:txBody>
      </p:sp>
      <p:sp>
        <p:nvSpPr>
          <p:cNvPr id="457" name="Google Shape;457;p67"/>
          <p:cNvSpPr txBox="1"/>
          <p:nvPr/>
        </p:nvSpPr>
        <p:spPr>
          <a:xfrm>
            <a:off x="457725" y="1924500"/>
            <a:ext cx="4953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 término polimorfismo visto desde el punto de vista de Python es complicado de explicar sin hablar del duck typing. Es un concepto que aplica a ciertos lenguajes orientados a objetos y que tiene origen en la siguiente frase: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If it walks like a duck and it quacks like a duck, then it must be a duck</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(Si camina como un pato y habla como un pato, entonces tiene que ser un pato)</a:t>
            </a:r>
            <a:endParaRPr b="0" i="0" sz="1350" u="none" cap="none" strike="noStrike">
              <a:solidFill>
                <a:srgbClr val="000000"/>
              </a:solidFill>
              <a:latin typeface="DM Sans"/>
              <a:ea typeface="DM Sans"/>
              <a:cs typeface="DM Sans"/>
              <a:sym typeface="DM Sans"/>
            </a:endParaRPr>
          </a:p>
        </p:txBody>
      </p:sp>
      <p:pic>
        <p:nvPicPr>
          <p:cNvPr id="458" name="Google Shape;458;p67"/>
          <p:cNvPicPr preferRelativeResize="0"/>
          <p:nvPr/>
        </p:nvPicPr>
        <p:blipFill rotWithShape="1">
          <a:blip r:embed="rId3">
            <a:alphaModFix/>
          </a:blip>
          <a:srcRect b="0" l="0" r="0" t="0"/>
          <a:stretch/>
        </p:blipFill>
        <p:spPr>
          <a:xfrm>
            <a:off x="5807575" y="1725725"/>
            <a:ext cx="1692050" cy="1692050"/>
          </a:xfrm>
          <a:prstGeom prst="rect">
            <a:avLst/>
          </a:prstGeom>
          <a:noFill/>
          <a:ln>
            <a:noFill/>
          </a:ln>
        </p:spPr>
      </p:pic>
      <p:sp>
        <p:nvSpPr>
          <p:cNvPr id="459" name="Google Shape;459;p67"/>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grpSp>
        <p:nvGrpSpPr>
          <p:cNvPr id="464" name="Google Shape;464;p68"/>
          <p:cNvGrpSpPr/>
          <p:nvPr/>
        </p:nvGrpSpPr>
        <p:grpSpPr>
          <a:xfrm>
            <a:off x="457338" y="468286"/>
            <a:ext cx="431100" cy="431100"/>
            <a:chOff x="4616400" y="1950761"/>
            <a:chExt cx="431100" cy="431100"/>
          </a:xfrm>
        </p:grpSpPr>
        <p:sp>
          <p:nvSpPr>
            <p:cNvPr id="465" name="Google Shape;465;p6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6" name="Google Shape;466;p68"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67" name="Google Shape;467;p68"/>
          <p:cNvSpPr txBox="1"/>
          <p:nvPr/>
        </p:nvSpPr>
        <p:spPr>
          <a:xfrm>
            <a:off x="457350" y="1324950"/>
            <a:ext cx="74277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¿Y qué relación tienen los patos con la programación? Pues bien, se trata de un símil en el que los patos son objetos y hablar/andar métodos. Es decir, que </a:t>
            </a:r>
            <a:r>
              <a:rPr b="1" i="0" lang="es" sz="2500" u="none" cap="none" strike="noStrike">
                <a:solidFill>
                  <a:schemeClr val="accent6"/>
                </a:solidFill>
                <a:latin typeface="DM Sans"/>
                <a:ea typeface="DM Sans"/>
                <a:cs typeface="DM Sans"/>
                <a:sym typeface="DM Sans"/>
              </a:rPr>
              <a:t>si un determinado objeto tiene los métodos que nos interesan, nos basta, siendo su tipo irrelevante.</a:t>
            </a:r>
            <a:endParaRPr b="1" i="0" sz="2500" u="none" cap="none" strike="noStrike">
              <a:solidFill>
                <a:schemeClr val="accent6"/>
              </a:solidFill>
              <a:latin typeface="DM Sans"/>
              <a:ea typeface="DM Sans"/>
              <a:cs typeface="DM Sans"/>
              <a:sym typeface="DM Sans"/>
            </a:endParaRPr>
          </a:p>
        </p:txBody>
      </p:sp>
      <p:sp>
        <p:nvSpPr>
          <p:cNvPr id="468" name="Google Shape;468;p6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9"/>
          <p:cNvSpPr txBox="1"/>
          <p:nvPr/>
        </p:nvSpPr>
        <p:spPr>
          <a:xfrm>
            <a:off x="1159150" y="467125"/>
            <a:ext cx="4761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¿Cómo funciona?</a:t>
            </a:r>
            <a:endParaRPr b="1" i="0" sz="4000" u="none" cap="none" strike="noStrike">
              <a:solidFill>
                <a:schemeClr val="dk1"/>
              </a:solidFill>
              <a:latin typeface="DM Sans"/>
              <a:ea typeface="DM Sans"/>
              <a:cs typeface="DM Sans"/>
              <a:sym typeface="DM Sans"/>
            </a:endParaRPr>
          </a:p>
        </p:txBody>
      </p:sp>
      <p:sp>
        <p:nvSpPr>
          <p:cNvPr id="474" name="Google Shape;474;p69"/>
          <p:cNvSpPr txBox="1"/>
          <p:nvPr/>
        </p:nvSpPr>
        <p:spPr>
          <a:xfrm>
            <a:off x="524800" y="1644200"/>
            <a:ext cx="78858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Una vez entendido el origen del concepto, veamos lo que realmente significa esto en Python. En pocas palabras, </a:t>
            </a:r>
            <a:r>
              <a:rPr b="1" i="0" lang="es" sz="1350" u="none" cap="none" strike="noStrike">
                <a:solidFill>
                  <a:srgbClr val="000000"/>
                </a:solidFill>
                <a:highlight>
                  <a:schemeClr val="accent6"/>
                </a:highlight>
                <a:latin typeface="DM Sans"/>
                <a:ea typeface="DM Sans"/>
                <a:cs typeface="DM Sans"/>
                <a:sym typeface="DM Sans"/>
              </a:rPr>
              <a:t>a Python le dan igual los tipos de los objetos, lo único que le importan son los métodos.</a:t>
            </a:r>
            <a:endParaRPr b="0" i="0" sz="1350" u="none" cap="none" strike="noStrike">
              <a:solidFill>
                <a:srgbClr val="000000"/>
              </a:solidFill>
              <a:highlight>
                <a:schemeClr val="accent6"/>
              </a:highlight>
              <a:latin typeface="DM Sans"/>
              <a:ea typeface="DM Sans"/>
              <a:cs typeface="DM Sans"/>
              <a:sym typeface="DM Sans"/>
            </a:endParaRPr>
          </a:p>
        </p:txBody>
      </p:sp>
      <p:grpSp>
        <p:nvGrpSpPr>
          <p:cNvPr id="475" name="Google Shape;475;p69"/>
          <p:cNvGrpSpPr/>
          <p:nvPr/>
        </p:nvGrpSpPr>
        <p:grpSpPr>
          <a:xfrm>
            <a:off x="7928851" y="468323"/>
            <a:ext cx="738900" cy="738900"/>
            <a:chOff x="473351" y="619523"/>
            <a:chExt cx="738900" cy="738900"/>
          </a:xfrm>
        </p:grpSpPr>
        <p:sp>
          <p:nvSpPr>
            <p:cNvPr id="476" name="Google Shape;476;p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7" name="Google Shape;477;p6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78" name="Google Shape;478;p69"/>
          <p:cNvPicPr preferRelativeResize="0"/>
          <p:nvPr/>
        </p:nvPicPr>
        <p:blipFill rotWithShape="1">
          <a:blip r:embed="rId4">
            <a:alphaModFix/>
          </a:blip>
          <a:srcRect b="0" l="0" r="68385" t="0"/>
          <a:stretch/>
        </p:blipFill>
        <p:spPr>
          <a:xfrm>
            <a:off x="511825" y="2616650"/>
            <a:ext cx="2679049" cy="1046550"/>
          </a:xfrm>
          <a:prstGeom prst="rect">
            <a:avLst/>
          </a:prstGeom>
          <a:noFill/>
          <a:ln>
            <a:noFill/>
          </a:ln>
        </p:spPr>
      </p:pic>
      <p:sp>
        <p:nvSpPr>
          <p:cNvPr id="479" name="Google Shape;479;p69"/>
          <p:cNvSpPr txBox="1"/>
          <p:nvPr/>
        </p:nvSpPr>
        <p:spPr>
          <a:xfrm>
            <a:off x="3190875" y="2738175"/>
            <a:ext cx="4893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Definamos una clase </a:t>
            </a:r>
            <a:r>
              <a:rPr b="1" i="0" lang="es" sz="1350" u="none" cap="none" strike="noStrike">
                <a:solidFill>
                  <a:schemeClr val="dk1"/>
                </a:solidFill>
                <a:latin typeface="DM Sans"/>
                <a:ea typeface="DM Sans"/>
                <a:cs typeface="DM Sans"/>
                <a:sym typeface="DM Sans"/>
              </a:rPr>
              <a:t>pato</a:t>
            </a:r>
            <a:r>
              <a:rPr b="0" i="0" lang="es" sz="1350" u="none" cap="none" strike="noStrike">
                <a:solidFill>
                  <a:schemeClr val="dk1"/>
                </a:solidFill>
                <a:latin typeface="DM Sans"/>
                <a:ea typeface="DM Sans"/>
                <a:cs typeface="DM Sans"/>
                <a:sym typeface="DM Sans"/>
              </a:rPr>
              <a:t> con un método </a:t>
            </a:r>
            <a:r>
              <a:rPr b="1" i="0" lang="es" sz="1350" u="none" cap="none" strike="noStrike">
                <a:solidFill>
                  <a:schemeClr val="dk1"/>
                </a:solidFill>
                <a:latin typeface="DM Sans"/>
                <a:ea typeface="DM Sans"/>
                <a:cs typeface="DM Sans"/>
                <a:sym typeface="DM Sans"/>
              </a:rPr>
              <a:t>hablar ( ). </a:t>
            </a:r>
            <a:endParaRPr b="1" i="0" sz="1350" u="none" cap="none" strike="noStrike">
              <a:solidFill>
                <a:schemeClr val="dk1"/>
              </a:solidFill>
              <a:latin typeface="DM Sans"/>
              <a:ea typeface="DM Sans"/>
              <a:cs typeface="DM Sans"/>
              <a:sym typeface="DM Sans"/>
            </a:endParaRPr>
          </a:p>
        </p:txBody>
      </p:sp>
      <p:sp>
        <p:nvSpPr>
          <p:cNvPr id="480" name="Google Shape;480;p69"/>
          <p:cNvSpPr txBox="1"/>
          <p:nvPr/>
        </p:nvSpPr>
        <p:spPr>
          <a:xfrm>
            <a:off x="2623075" y="3827450"/>
            <a:ext cx="4179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Y llamamos al método de la siguiente forma:</a:t>
            </a:r>
            <a:endParaRPr b="0" i="0" sz="1350" u="none" cap="none" strike="noStrike">
              <a:solidFill>
                <a:schemeClr val="dk1"/>
              </a:solidFill>
              <a:latin typeface="DM Sans"/>
              <a:ea typeface="DM Sans"/>
              <a:cs typeface="DM Sans"/>
              <a:sym typeface="DM Sans"/>
            </a:endParaRPr>
          </a:p>
        </p:txBody>
      </p:sp>
      <p:pic>
        <p:nvPicPr>
          <p:cNvPr id="481" name="Google Shape;481;p69"/>
          <p:cNvPicPr preferRelativeResize="0"/>
          <p:nvPr/>
        </p:nvPicPr>
        <p:blipFill rotWithShape="1">
          <a:blip r:embed="rId5">
            <a:alphaModFix/>
          </a:blip>
          <a:srcRect b="0" l="0" r="81397" t="0"/>
          <a:stretch/>
        </p:blipFill>
        <p:spPr>
          <a:xfrm>
            <a:off x="7076425" y="3416350"/>
            <a:ext cx="1591326" cy="1109750"/>
          </a:xfrm>
          <a:prstGeom prst="rect">
            <a:avLst/>
          </a:prstGeom>
          <a:noFill/>
          <a:ln>
            <a:noFill/>
          </a:ln>
        </p:spPr>
      </p:pic>
      <p:sp>
        <p:nvSpPr>
          <p:cNvPr id="482" name="Google Shape;482;p69"/>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6"/>
              </a:rPr>
              <a:t>ElLibroDePython</a:t>
            </a:r>
            <a:endParaRPr b="0" i="0" sz="1100" u="none" cap="none" strike="noStrike">
              <a:solidFill>
                <a:schemeClr val="accent5"/>
              </a:solidFill>
              <a:latin typeface="DM Sans"/>
              <a:ea typeface="DM Sans"/>
              <a:cs typeface="DM Sans"/>
              <a:sym typeface="DM Sans"/>
            </a:endParaRPr>
          </a:p>
        </p:txBody>
      </p:sp>
      <p:pic>
        <p:nvPicPr>
          <p:cNvPr id="483" name="Google Shape;483;p69"/>
          <p:cNvPicPr preferRelativeResize="0"/>
          <p:nvPr/>
        </p:nvPicPr>
        <p:blipFill rotWithShape="1">
          <a:blip r:embed="rId7">
            <a:alphaModFix/>
          </a:blip>
          <a:srcRect b="0" l="0" r="0" t="0"/>
          <a:stretch/>
        </p:blipFill>
        <p:spPr>
          <a:xfrm>
            <a:off x="524800" y="506237"/>
            <a:ext cx="663075" cy="663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0"/>
          <p:cNvSpPr txBox="1"/>
          <p:nvPr/>
        </p:nvSpPr>
        <p:spPr>
          <a:xfrm>
            <a:off x="1159150" y="467125"/>
            <a:ext cx="4761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Método hablar ()</a:t>
            </a:r>
            <a:endParaRPr b="1" i="0" sz="4000" u="none" cap="none" strike="noStrike">
              <a:solidFill>
                <a:schemeClr val="dk1"/>
              </a:solidFill>
              <a:latin typeface="DM Sans"/>
              <a:ea typeface="DM Sans"/>
              <a:cs typeface="DM Sans"/>
              <a:sym typeface="DM Sans"/>
            </a:endParaRPr>
          </a:p>
        </p:txBody>
      </p:sp>
      <p:sp>
        <p:nvSpPr>
          <p:cNvPr id="489" name="Google Shape;489;p70"/>
          <p:cNvSpPr txBox="1"/>
          <p:nvPr/>
        </p:nvSpPr>
        <p:spPr>
          <a:xfrm>
            <a:off x="524800" y="1644200"/>
            <a:ext cx="78858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Python </a:t>
            </a:r>
            <a:r>
              <a:rPr b="1" i="0" lang="es" sz="1350" u="none" cap="none" strike="noStrike">
                <a:solidFill>
                  <a:srgbClr val="000000"/>
                </a:solidFill>
                <a:highlight>
                  <a:schemeClr val="accent6"/>
                </a:highlight>
                <a:latin typeface="DM Sans"/>
                <a:ea typeface="DM Sans"/>
                <a:cs typeface="DM Sans"/>
                <a:sym typeface="DM Sans"/>
              </a:rPr>
              <a:t>no es necesario especificar los tipos</a:t>
            </a:r>
            <a:r>
              <a:rPr b="0" i="0" lang="es" sz="1350" u="none" cap="none" strike="noStrike">
                <a:solidFill>
                  <a:srgbClr val="000000"/>
                </a:solidFill>
                <a:latin typeface="DM Sans"/>
                <a:ea typeface="DM Sans"/>
                <a:cs typeface="DM Sans"/>
                <a:sym typeface="DM Sans"/>
              </a:rPr>
              <a:t>, simplemente decimos que el parámetro de entrada tiene el nombre </a:t>
            </a:r>
            <a:r>
              <a:rPr b="1" i="0" lang="es" sz="1350" u="none" cap="none" strike="noStrike">
                <a:solidFill>
                  <a:srgbClr val="000000"/>
                </a:solidFill>
                <a:highlight>
                  <a:schemeClr val="accent6"/>
                </a:highlight>
                <a:latin typeface="DM Sans"/>
                <a:ea typeface="DM Sans"/>
                <a:cs typeface="DM Sans"/>
                <a:sym typeface="DM Sans"/>
              </a:rPr>
              <a:t>x.</a:t>
            </a:r>
            <a:endParaRPr b="1"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Hasta aquí nada nuevo, pero vamos a definir una función</a:t>
            </a:r>
            <a:r>
              <a:rPr b="1" i="0" lang="es" sz="1350" u="none" cap="none" strike="noStrike">
                <a:solidFill>
                  <a:srgbClr val="000000"/>
                </a:solidFill>
                <a:latin typeface="DM Sans"/>
                <a:ea typeface="DM Sans"/>
                <a:cs typeface="DM Sans"/>
                <a:sym typeface="DM Sans"/>
              </a:rPr>
              <a:t> llama_hablar ( )</a:t>
            </a:r>
            <a:r>
              <a:rPr b="0" i="0" lang="es" sz="1350" u="none" cap="none" strike="noStrike">
                <a:solidFill>
                  <a:srgbClr val="000000"/>
                </a:solidFill>
                <a:latin typeface="DM Sans"/>
                <a:ea typeface="DM Sans"/>
                <a:cs typeface="DM Sans"/>
                <a:sym typeface="DM Sans"/>
              </a:rPr>
              <a:t>, que llama al método hablar ( ) del objeto que se le pase.</a:t>
            </a:r>
            <a:endParaRPr b="0" i="0" sz="1350" u="none" cap="none" strike="noStrike">
              <a:solidFill>
                <a:srgbClr val="000000"/>
              </a:solidFill>
              <a:latin typeface="DM Sans"/>
              <a:ea typeface="DM Sans"/>
              <a:cs typeface="DM Sans"/>
              <a:sym typeface="DM Sans"/>
            </a:endParaRPr>
          </a:p>
        </p:txBody>
      </p:sp>
      <p:grpSp>
        <p:nvGrpSpPr>
          <p:cNvPr id="490" name="Google Shape;490;p70"/>
          <p:cNvGrpSpPr/>
          <p:nvPr/>
        </p:nvGrpSpPr>
        <p:grpSpPr>
          <a:xfrm>
            <a:off x="7928851" y="468323"/>
            <a:ext cx="738900" cy="738900"/>
            <a:chOff x="473351" y="619523"/>
            <a:chExt cx="738900" cy="738900"/>
          </a:xfrm>
        </p:grpSpPr>
        <p:sp>
          <p:nvSpPr>
            <p:cNvPr id="491" name="Google Shape;491;p7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2" name="Google Shape;492;p7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93" name="Google Shape;493;p70"/>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pic>
        <p:nvPicPr>
          <p:cNvPr id="494" name="Google Shape;494;p70"/>
          <p:cNvPicPr preferRelativeResize="0"/>
          <p:nvPr/>
        </p:nvPicPr>
        <p:blipFill rotWithShape="1">
          <a:blip r:embed="rId5">
            <a:alphaModFix/>
          </a:blip>
          <a:srcRect b="0" l="0" r="0" t="0"/>
          <a:stretch/>
        </p:blipFill>
        <p:spPr>
          <a:xfrm>
            <a:off x="524800" y="506237"/>
            <a:ext cx="663075" cy="663075"/>
          </a:xfrm>
          <a:prstGeom prst="rect">
            <a:avLst/>
          </a:prstGeom>
          <a:noFill/>
          <a:ln>
            <a:noFill/>
          </a:ln>
        </p:spPr>
      </p:pic>
      <p:pic>
        <p:nvPicPr>
          <p:cNvPr id="495" name="Google Shape;495;p70"/>
          <p:cNvPicPr preferRelativeResize="0"/>
          <p:nvPr/>
        </p:nvPicPr>
        <p:blipFill rotWithShape="1">
          <a:blip r:embed="rId6">
            <a:alphaModFix/>
          </a:blip>
          <a:srcRect b="0" l="0" r="75744" t="0"/>
          <a:stretch/>
        </p:blipFill>
        <p:spPr>
          <a:xfrm>
            <a:off x="3425537" y="3158188"/>
            <a:ext cx="2292925" cy="934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1"/>
          <p:cNvSpPr txBox="1"/>
          <p:nvPr/>
        </p:nvSpPr>
        <p:spPr>
          <a:xfrm>
            <a:off x="1159150" y="467125"/>
            <a:ext cx="4761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Método hablar ()</a:t>
            </a:r>
            <a:endParaRPr b="1" i="0" sz="4000" u="none" cap="none" strike="noStrike">
              <a:solidFill>
                <a:schemeClr val="dk1"/>
              </a:solidFill>
              <a:latin typeface="DM Sans"/>
              <a:ea typeface="DM Sans"/>
              <a:cs typeface="DM Sans"/>
              <a:sym typeface="DM Sans"/>
            </a:endParaRPr>
          </a:p>
        </p:txBody>
      </p:sp>
      <p:sp>
        <p:nvSpPr>
          <p:cNvPr id="501" name="Google Shape;501;p71"/>
          <p:cNvSpPr txBox="1"/>
          <p:nvPr/>
        </p:nvSpPr>
        <p:spPr>
          <a:xfrm>
            <a:off x="524800" y="1644200"/>
            <a:ext cx="78858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Cuando Python entra en la función y evalúa </a:t>
            </a:r>
            <a:r>
              <a:rPr b="1" i="0" lang="es" sz="1350" u="none" cap="none" strike="noStrike">
                <a:solidFill>
                  <a:srgbClr val="000000"/>
                </a:solidFill>
                <a:highlight>
                  <a:schemeClr val="accent6"/>
                </a:highlight>
                <a:latin typeface="DM Sans"/>
                <a:ea typeface="DM Sans"/>
                <a:cs typeface="DM Sans"/>
                <a:sym typeface="DM Sans"/>
              </a:rPr>
              <a:t>x.hablar(</a:t>
            </a:r>
            <a:r>
              <a:rPr b="0" i="0" lang="es" sz="1350" u="none" cap="none" strike="noStrike">
                <a:solidFill>
                  <a:srgbClr val="000000"/>
                </a:solidFill>
                <a:latin typeface="DM Sans"/>
                <a:ea typeface="DM Sans"/>
                <a:cs typeface="DM Sans"/>
                <a:sym typeface="DM Sans"/>
              </a:rPr>
              <a:t>), le da igual el tipo al que pertenezca </a:t>
            </a:r>
            <a:r>
              <a:rPr b="1" i="0" lang="es" sz="1350" u="none" cap="none" strike="noStrike">
                <a:solidFill>
                  <a:srgbClr val="000000"/>
                </a:solidFill>
                <a:highlight>
                  <a:schemeClr val="accent6"/>
                </a:highlight>
                <a:latin typeface="DM Sans"/>
                <a:ea typeface="DM Sans"/>
                <a:cs typeface="DM Sans"/>
                <a:sym typeface="DM Sans"/>
              </a:rPr>
              <a:t>x</a:t>
            </a:r>
            <a:r>
              <a:rPr b="0" i="0" lang="es" sz="1350" u="none" cap="none" strike="noStrike">
                <a:solidFill>
                  <a:srgbClr val="000000"/>
                </a:solidFill>
                <a:latin typeface="DM Sans"/>
                <a:ea typeface="DM Sans"/>
                <a:cs typeface="DM Sans"/>
                <a:sym typeface="DM Sans"/>
              </a:rPr>
              <a:t> siempre y cuando tenga el método </a:t>
            </a:r>
            <a:r>
              <a:rPr b="1" i="0" lang="es" sz="1350" u="none" cap="none" strike="noStrike">
                <a:solidFill>
                  <a:srgbClr val="000000"/>
                </a:solidFill>
                <a:highlight>
                  <a:schemeClr val="accent6"/>
                </a:highlight>
                <a:latin typeface="DM Sans"/>
                <a:ea typeface="DM Sans"/>
                <a:cs typeface="DM Sans"/>
                <a:sym typeface="DM Sans"/>
              </a:rPr>
              <a:t>hablar()</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p:txBody>
      </p:sp>
      <p:grpSp>
        <p:nvGrpSpPr>
          <p:cNvPr id="502" name="Google Shape;502;p71"/>
          <p:cNvGrpSpPr/>
          <p:nvPr/>
        </p:nvGrpSpPr>
        <p:grpSpPr>
          <a:xfrm>
            <a:off x="7928851" y="468323"/>
            <a:ext cx="738900" cy="738900"/>
            <a:chOff x="473351" y="619523"/>
            <a:chExt cx="738900" cy="738900"/>
          </a:xfrm>
        </p:grpSpPr>
        <p:sp>
          <p:nvSpPr>
            <p:cNvPr id="503" name="Google Shape;503;p7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4" name="Google Shape;504;p7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05" name="Google Shape;505;p71"/>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pic>
        <p:nvPicPr>
          <p:cNvPr id="506" name="Google Shape;506;p71"/>
          <p:cNvPicPr preferRelativeResize="0"/>
          <p:nvPr/>
        </p:nvPicPr>
        <p:blipFill rotWithShape="1">
          <a:blip r:embed="rId5">
            <a:alphaModFix/>
          </a:blip>
          <a:srcRect b="0" l="0" r="0" t="0"/>
          <a:stretch/>
        </p:blipFill>
        <p:spPr>
          <a:xfrm>
            <a:off x="524800" y="506237"/>
            <a:ext cx="663075" cy="663075"/>
          </a:xfrm>
          <a:prstGeom prst="rect">
            <a:avLst/>
          </a:prstGeom>
          <a:noFill/>
          <a:ln>
            <a:noFill/>
          </a:ln>
        </p:spPr>
      </p:pic>
      <p:pic>
        <p:nvPicPr>
          <p:cNvPr id="507" name="Google Shape;507;p71"/>
          <p:cNvPicPr preferRelativeResize="0"/>
          <p:nvPr/>
        </p:nvPicPr>
        <p:blipFill rotWithShape="1">
          <a:blip r:embed="rId6">
            <a:alphaModFix/>
          </a:blip>
          <a:srcRect b="0" l="0" r="75744" t="0"/>
          <a:stretch/>
        </p:blipFill>
        <p:spPr>
          <a:xfrm>
            <a:off x="3425537" y="2844800"/>
            <a:ext cx="2292925" cy="934675"/>
          </a:xfrm>
          <a:prstGeom prst="rect">
            <a:avLst/>
          </a:prstGeom>
          <a:noFill/>
          <a:ln>
            <a:noFill/>
          </a:ln>
        </p:spPr>
      </p:pic>
      <p:sp>
        <p:nvSpPr>
          <p:cNvPr id="508" name="Google Shape;508;p71"/>
          <p:cNvSpPr txBox="1"/>
          <p:nvPr/>
        </p:nvSpPr>
        <p:spPr>
          <a:xfrm>
            <a:off x="524798" y="4110538"/>
            <a:ext cx="626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Esto es el duck typing en todo su esplendor.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2"/>
          <p:cNvSpPr txBox="1"/>
          <p:nvPr/>
        </p:nvSpPr>
        <p:spPr>
          <a:xfrm>
            <a:off x="1159150" y="467125"/>
            <a:ext cx="4761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Método hablar ()</a:t>
            </a:r>
            <a:endParaRPr b="1" i="0" sz="4000" u="none" cap="none" strike="noStrike">
              <a:solidFill>
                <a:schemeClr val="dk1"/>
              </a:solidFill>
              <a:latin typeface="DM Sans"/>
              <a:ea typeface="DM Sans"/>
              <a:cs typeface="DM Sans"/>
              <a:sym typeface="DM Sans"/>
            </a:endParaRPr>
          </a:p>
        </p:txBody>
      </p:sp>
      <p:sp>
        <p:nvSpPr>
          <p:cNvPr id="514" name="Google Shape;514;p72"/>
          <p:cNvSpPr txBox="1"/>
          <p:nvPr/>
        </p:nvSpPr>
        <p:spPr>
          <a:xfrm>
            <a:off x="524800" y="1339400"/>
            <a:ext cx="7885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Definamos tres clases de animales distintas que implementan el método </a:t>
            </a:r>
            <a:r>
              <a:rPr b="1" i="0" lang="es" sz="1350" u="none" cap="none" strike="noStrike">
                <a:solidFill>
                  <a:srgbClr val="000000"/>
                </a:solidFill>
                <a:highlight>
                  <a:schemeClr val="accent6"/>
                </a:highlight>
                <a:latin typeface="DM Sans"/>
                <a:ea typeface="DM Sans"/>
                <a:cs typeface="DM Sans"/>
                <a:sym typeface="DM Sans"/>
              </a:rPr>
              <a:t>hablar(). </a:t>
            </a:r>
            <a:endParaRPr b="1" i="0" sz="1350" u="none" cap="none" strike="noStrike">
              <a:solidFill>
                <a:srgbClr val="000000"/>
              </a:solidFill>
              <a:highlight>
                <a:schemeClr val="accent6"/>
              </a:highlight>
              <a:latin typeface="DM Sans"/>
              <a:ea typeface="DM Sans"/>
              <a:cs typeface="DM Sans"/>
              <a:sym typeface="DM Sans"/>
            </a:endParaRPr>
          </a:p>
        </p:txBody>
      </p:sp>
      <p:grpSp>
        <p:nvGrpSpPr>
          <p:cNvPr id="515" name="Google Shape;515;p72"/>
          <p:cNvGrpSpPr/>
          <p:nvPr/>
        </p:nvGrpSpPr>
        <p:grpSpPr>
          <a:xfrm>
            <a:off x="7928851" y="468323"/>
            <a:ext cx="738900" cy="738900"/>
            <a:chOff x="473351" y="619523"/>
            <a:chExt cx="738900" cy="738900"/>
          </a:xfrm>
        </p:grpSpPr>
        <p:sp>
          <p:nvSpPr>
            <p:cNvPr id="516" name="Google Shape;516;p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p7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18" name="Google Shape;518;p72"/>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pic>
        <p:nvPicPr>
          <p:cNvPr id="519" name="Google Shape;519;p72"/>
          <p:cNvPicPr preferRelativeResize="0"/>
          <p:nvPr/>
        </p:nvPicPr>
        <p:blipFill rotWithShape="1">
          <a:blip r:embed="rId5">
            <a:alphaModFix/>
          </a:blip>
          <a:srcRect b="0" l="0" r="0" t="0"/>
          <a:stretch/>
        </p:blipFill>
        <p:spPr>
          <a:xfrm>
            <a:off x="524800" y="506237"/>
            <a:ext cx="663075" cy="663075"/>
          </a:xfrm>
          <a:prstGeom prst="rect">
            <a:avLst/>
          </a:prstGeom>
          <a:noFill/>
          <a:ln>
            <a:noFill/>
          </a:ln>
        </p:spPr>
      </p:pic>
      <p:sp>
        <p:nvSpPr>
          <p:cNvPr id="520" name="Google Shape;520;p72"/>
          <p:cNvSpPr txBox="1"/>
          <p:nvPr/>
        </p:nvSpPr>
        <p:spPr>
          <a:xfrm>
            <a:off x="4129550" y="2549575"/>
            <a:ext cx="3932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Nótese que no existe </a:t>
            </a:r>
            <a:r>
              <a:rPr b="1" i="0" lang="es" sz="1350" u="none" cap="none" strike="noStrike">
                <a:solidFill>
                  <a:schemeClr val="dk1"/>
                </a:solidFill>
                <a:highlight>
                  <a:schemeClr val="accent6"/>
                </a:highlight>
                <a:latin typeface="DM Sans"/>
                <a:ea typeface="DM Sans"/>
                <a:cs typeface="DM Sans"/>
                <a:sym typeface="DM Sans"/>
              </a:rPr>
              <a:t>herencia </a:t>
            </a:r>
            <a:r>
              <a:rPr b="0" i="0" lang="es" sz="1350" u="none" cap="none" strike="noStrike">
                <a:solidFill>
                  <a:schemeClr val="dk1"/>
                </a:solidFill>
                <a:latin typeface="DM Sans"/>
                <a:ea typeface="DM Sans"/>
                <a:cs typeface="DM Sans"/>
                <a:sym typeface="DM Sans"/>
              </a:rPr>
              <a:t>entre ellas, son clases totalmente independientes. De haberla estaríamos hablando de </a:t>
            </a:r>
            <a:r>
              <a:rPr b="1" i="0" lang="es" sz="1350" u="none" cap="none" strike="noStrike">
                <a:solidFill>
                  <a:schemeClr val="dk1"/>
                </a:solidFill>
                <a:highlight>
                  <a:schemeClr val="accent6"/>
                </a:highlight>
                <a:latin typeface="DM Sans"/>
                <a:ea typeface="DM Sans"/>
                <a:cs typeface="DM Sans"/>
                <a:sym typeface="DM Sans"/>
              </a:rPr>
              <a:t>polimorfismo.</a:t>
            </a:r>
            <a:endParaRPr b="1" i="0" sz="1350" u="none" cap="none" strike="noStrike">
              <a:solidFill>
                <a:schemeClr val="dk1"/>
              </a:solidFill>
              <a:highlight>
                <a:schemeClr val="accent6"/>
              </a:highlight>
              <a:latin typeface="DM Sans"/>
              <a:ea typeface="DM Sans"/>
              <a:cs typeface="DM Sans"/>
              <a:sym typeface="DM Sans"/>
            </a:endParaRPr>
          </a:p>
        </p:txBody>
      </p:sp>
      <p:pic>
        <p:nvPicPr>
          <p:cNvPr id="521" name="Google Shape;521;p72"/>
          <p:cNvPicPr preferRelativeResize="0"/>
          <p:nvPr/>
        </p:nvPicPr>
        <p:blipFill rotWithShape="1">
          <a:blip r:embed="rId6">
            <a:alphaModFix/>
          </a:blip>
          <a:srcRect b="0" l="0" r="63579" t="0"/>
          <a:stretch/>
        </p:blipFill>
        <p:spPr>
          <a:xfrm>
            <a:off x="615525" y="1924752"/>
            <a:ext cx="3000001" cy="247335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3"/>
          <p:cNvSpPr txBox="1"/>
          <p:nvPr/>
        </p:nvSpPr>
        <p:spPr>
          <a:xfrm>
            <a:off x="1159150" y="467125"/>
            <a:ext cx="4761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Método hablar ()</a:t>
            </a:r>
            <a:endParaRPr b="1" i="0" sz="4000" u="none" cap="none" strike="noStrike">
              <a:solidFill>
                <a:schemeClr val="dk1"/>
              </a:solidFill>
              <a:latin typeface="DM Sans"/>
              <a:ea typeface="DM Sans"/>
              <a:cs typeface="DM Sans"/>
              <a:sym typeface="DM Sans"/>
            </a:endParaRPr>
          </a:p>
        </p:txBody>
      </p:sp>
      <p:grpSp>
        <p:nvGrpSpPr>
          <p:cNvPr id="527" name="Google Shape;527;p73"/>
          <p:cNvGrpSpPr/>
          <p:nvPr/>
        </p:nvGrpSpPr>
        <p:grpSpPr>
          <a:xfrm>
            <a:off x="7928851" y="468323"/>
            <a:ext cx="738900" cy="738900"/>
            <a:chOff x="473351" y="619523"/>
            <a:chExt cx="738900" cy="738900"/>
          </a:xfrm>
        </p:grpSpPr>
        <p:sp>
          <p:nvSpPr>
            <p:cNvPr id="528" name="Google Shape;528;p7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9" name="Google Shape;529;p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30" name="Google Shape;530;p73"/>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pic>
        <p:nvPicPr>
          <p:cNvPr id="531" name="Google Shape;531;p73"/>
          <p:cNvPicPr preferRelativeResize="0"/>
          <p:nvPr/>
        </p:nvPicPr>
        <p:blipFill rotWithShape="1">
          <a:blip r:embed="rId5">
            <a:alphaModFix/>
          </a:blip>
          <a:srcRect b="0" l="0" r="0" t="0"/>
          <a:stretch/>
        </p:blipFill>
        <p:spPr>
          <a:xfrm>
            <a:off x="524800" y="506237"/>
            <a:ext cx="663075" cy="663075"/>
          </a:xfrm>
          <a:prstGeom prst="rect">
            <a:avLst/>
          </a:prstGeom>
          <a:noFill/>
          <a:ln>
            <a:noFill/>
          </a:ln>
        </p:spPr>
      </p:pic>
      <p:sp>
        <p:nvSpPr>
          <p:cNvPr id="532" name="Google Shape;532;p73"/>
          <p:cNvSpPr txBox="1"/>
          <p:nvPr/>
        </p:nvSpPr>
        <p:spPr>
          <a:xfrm>
            <a:off x="3069375" y="1819500"/>
            <a:ext cx="3932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Y, como es de esperar, la función </a:t>
            </a:r>
            <a:r>
              <a:rPr b="1" i="0" lang="es" sz="1350" u="none" cap="none" strike="noStrike">
                <a:solidFill>
                  <a:schemeClr val="dk1"/>
                </a:solidFill>
                <a:highlight>
                  <a:schemeClr val="accent6"/>
                </a:highlight>
                <a:latin typeface="DM Sans"/>
                <a:ea typeface="DM Sans"/>
                <a:cs typeface="DM Sans"/>
                <a:sym typeface="DM Sans"/>
              </a:rPr>
              <a:t>llama_hablar()</a:t>
            </a:r>
            <a:r>
              <a:rPr b="0" i="0" lang="es" sz="1350" u="none" cap="none" strike="noStrike">
                <a:solidFill>
                  <a:schemeClr val="dk1"/>
                </a:solidFill>
                <a:latin typeface="DM Sans"/>
                <a:ea typeface="DM Sans"/>
                <a:cs typeface="DM Sans"/>
                <a:sym typeface="DM Sans"/>
              </a:rPr>
              <a:t> funciona correctamente con todos los objetos.</a:t>
            </a:r>
            <a:endParaRPr b="0" i="0" sz="1350" u="none" cap="none" strike="noStrike">
              <a:solidFill>
                <a:schemeClr val="dk1"/>
              </a:solidFill>
              <a:latin typeface="DM Sans"/>
              <a:ea typeface="DM Sans"/>
              <a:cs typeface="DM Sans"/>
              <a:sym typeface="DM Sans"/>
            </a:endParaRPr>
          </a:p>
        </p:txBody>
      </p:sp>
      <p:pic>
        <p:nvPicPr>
          <p:cNvPr id="533" name="Google Shape;533;p73"/>
          <p:cNvPicPr preferRelativeResize="0"/>
          <p:nvPr/>
        </p:nvPicPr>
        <p:blipFill rotWithShape="1">
          <a:blip r:embed="rId6">
            <a:alphaModFix/>
          </a:blip>
          <a:srcRect b="0" l="0" r="74236" t="0"/>
          <a:stretch/>
        </p:blipFill>
        <p:spPr>
          <a:xfrm>
            <a:off x="524803" y="1329400"/>
            <a:ext cx="2372825" cy="1788400"/>
          </a:xfrm>
          <a:prstGeom prst="rect">
            <a:avLst/>
          </a:prstGeom>
          <a:noFill/>
          <a:ln>
            <a:noFill/>
          </a:ln>
        </p:spPr>
      </p:pic>
      <p:sp>
        <p:nvSpPr>
          <p:cNvPr id="534" name="Google Shape;534;p73"/>
          <p:cNvSpPr txBox="1"/>
          <p:nvPr/>
        </p:nvSpPr>
        <p:spPr>
          <a:xfrm>
            <a:off x="476250" y="3438775"/>
            <a:ext cx="3932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 sz="1350" u="none" cap="none" strike="noStrike">
                <a:solidFill>
                  <a:srgbClr val="000000"/>
                </a:solidFill>
                <a:latin typeface="DM Sans"/>
                <a:ea typeface="DM Sans"/>
                <a:cs typeface="DM Sans"/>
                <a:sym typeface="DM Sans"/>
              </a:rPr>
              <a:t>Otra forma de verlo, es iterando una lista con diferentes animales, donde animal toma los valores de cada objeto animal. </a:t>
            </a:r>
            <a:endParaRPr i="0" sz="1350" u="none" cap="none" strike="noStrike">
              <a:solidFill>
                <a:srgbClr val="000000"/>
              </a:solidFill>
              <a:latin typeface="DM Sans"/>
              <a:ea typeface="DM Sans"/>
              <a:cs typeface="DM Sans"/>
              <a:sym typeface="DM Sans"/>
            </a:endParaRPr>
          </a:p>
        </p:txBody>
      </p:sp>
      <p:pic>
        <p:nvPicPr>
          <p:cNvPr id="535" name="Google Shape;535;p73"/>
          <p:cNvPicPr preferRelativeResize="0"/>
          <p:nvPr/>
        </p:nvPicPr>
        <p:blipFill rotWithShape="1">
          <a:blip r:embed="rId7">
            <a:alphaModFix/>
          </a:blip>
          <a:srcRect b="0" l="0" r="62818" t="0"/>
          <a:stretch/>
        </p:blipFill>
        <p:spPr>
          <a:xfrm>
            <a:off x="5547127" y="2864063"/>
            <a:ext cx="3120625" cy="1726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4"/>
          <p:cNvSpPr txBox="1"/>
          <p:nvPr/>
        </p:nvSpPr>
        <p:spPr>
          <a:xfrm>
            <a:off x="476250" y="482750"/>
            <a:ext cx="4761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Conclusiones</a:t>
            </a:r>
            <a:endParaRPr b="1" i="0" sz="4000" u="none" cap="none" strike="noStrike">
              <a:solidFill>
                <a:schemeClr val="dk1"/>
              </a:solidFill>
              <a:latin typeface="DM Sans"/>
              <a:ea typeface="DM Sans"/>
              <a:cs typeface="DM Sans"/>
              <a:sym typeface="DM Sans"/>
            </a:endParaRPr>
          </a:p>
        </p:txBody>
      </p:sp>
      <p:sp>
        <p:nvSpPr>
          <p:cNvPr id="541" name="Google Shape;541;p74"/>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pic>
        <p:nvPicPr>
          <p:cNvPr id="542" name="Google Shape;542;p74"/>
          <p:cNvPicPr preferRelativeResize="0"/>
          <p:nvPr/>
        </p:nvPicPr>
        <p:blipFill rotWithShape="1">
          <a:blip r:embed="rId4">
            <a:alphaModFix/>
          </a:blip>
          <a:srcRect b="0" l="0" r="0" t="0"/>
          <a:stretch/>
        </p:blipFill>
        <p:spPr>
          <a:xfrm>
            <a:off x="5749450" y="1732551"/>
            <a:ext cx="1678400" cy="1678400"/>
          </a:xfrm>
          <a:prstGeom prst="rect">
            <a:avLst/>
          </a:prstGeom>
          <a:noFill/>
          <a:ln>
            <a:noFill/>
          </a:ln>
        </p:spPr>
      </p:pic>
      <p:sp>
        <p:nvSpPr>
          <p:cNvPr id="543" name="Google Shape;543;p74"/>
          <p:cNvSpPr txBox="1"/>
          <p:nvPr/>
        </p:nvSpPr>
        <p:spPr>
          <a:xfrm>
            <a:off x="476250" y="1559500"/>
            <a:ext cx="4935000" cy="287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chemeClr val="dk1"/>
                </a:solidFill>
                <a:latin typeface="DM Sans"/>
                <a:ea typeface="DM Sans"/>
                <a:cs typeface="DM Sans"/>
                <a:sym typeface="DM Sans"/>
              </a:rPr>
              <a:t>Python es un lenguaje que soporta el duck typing, lo que hace que el tipo de los objetos no sea tan relevante, siendo más importante lo que sus métodos pueden hacer.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chemeClr val="dk1"/>
                </a:solidFill>
                <a:latin typeface="DM Sans"/>
                <a:ea typeface="DM Sans"/>
                <a:cs typeface="DM Sans"/>
                <a:sym typeface="DM Sans"/>
              </a:rPr>
              <a:t>Otros lenguajes como Java, no soportan el duck typing, pero se puede conseguir un comportamiento similar cuando los objetos comparten un interfaz (si existe herencia entre ellos). Este concepto relacionado es el </a:t>
            </a:r>
            <a:r>
              <a:rPr b="1" i="0" lang="es" sz="1350" u="none" cap="none" strike="noStrike">
                <a:solidFill>
                  <a:schemeClr val="dk1"/>
                </a:solidFill>
                <a:latin typeface="DM Sans"/>
                <a:ea typeface="DM Sans"/>
                <a:cs typeface="DM Sans"/>
                <a:sym typeface="DM Sans"/>
              </a:rPr>
              <a:t>polimorfismo.</a:t>
            </a:r>
            <a:endParaRPr b="1"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accent4"/>
              </a:buClr>
              <a:buSzPts val="1300"/>
              <a:buFont typeface="Arial"/>
              <a:buChar char="✓"/>
            </a:pPr>
            <a:r>
              <a:rPr i="0" lang="es" sz="1300" u="none" cap="none" strike="noStrike">
                <a:solidFill>
                  <a:schemeClr val="dk1"/>
                </a:solidFill>
                <a:latin typeface="DM Sans"/>
                <a:ea typeface="DM Sans"/>
                <a:cs typeface="DM Sans"/>
                <a:sym typeface="DM Sans"/>
              </a:rPr>
              <a:t>El duck typing está en todos lados, desde la función</a:t>
            </a:r>
            <a:r>
              <a:rPr b="1" i="0" lang="es" sz="1300" u="none" cap="none" strike="noStrike">
                <a:solidFill>
                  <a:schemeClr val="dk1"/>
                </a:solidFill>
                <a:latin typeface="DM Sans"/>
                <a:ea typeface="DM Sans"/>
                <a:cs typeface="DM Sans"/>
                <a:sym typeface="DM Sans"/>
              </a:rPr>
              <a:t> </a:t>
            </a:r>
            <a:r>
              <a:rPr b="1" i="0" lang="es" sz="1300" u="none" cap="none" strike="noStrike">
                <a:solidFill>
                  <a:schemeClr val="dk1"/>
                </a:solidFill>
                <a:highlight>
                  <a:schemeClr val="accent6"/>
                </a:highlight>
                <a:latin typeface="DM Sans"/>
                <a:ea typeface="DM Sans"/>
                <a:cs typeface="DM Sans"/>
                <a:sym typeface="DM Sans"/>
              </a:rPr>
              <a:t>len()</a:t>
            </a:r>
            <a:r>
              <a:rPr i="0" lang="es" sz="1300" u="none" cap="none" strike="noStrike">
                <a:solidFill>
                  <a:schemeClr val="dk1"/>
                </a:solidFill>
                <a:latin typeface="DM Sans"/>
                <a:ea typeface="DM Sans"/>
                <a:cs typeface="DM Sans"/>
                <a:sym typeface="DM Sans"/>
              </a:rPr>
              <a:t> hasta el uso del operador </a:t>
            </a:r>
            <a:r>
              <a:rPr b="1" i="0" lang="es" sz="1300" u="none" cap="none" strike="noStrike">
                <a:solidFill>
                  <a:schemeClr val="dk1"/>
                </a:solidFill>
                <a:highlight>
                  <a:schemeClr val="accent6"/>
                </a:highlight>
                <a:latin typeface="DM Sans"/>
                <a:ea typeface="DM Sans"/>
                <a:cs typeface="DM Sans"/>
                <a:sym typeface="DM Sans"/>
              </a:rPr>
              <a:t>*</a:t>
            </a:r>
            <a:r>
              <a:rPr i="0" lang="es" sz="1300" u="none" cap="none" strike="noStrike">
                <a:solidFill>
                  <a:schemeClr val="dk1"/>
                </a:solidFill>
                <a:latin typeface="DM Sans"/>
                <a:ea typeface="DM Sans"/>
                <a:cs typeface="DM Sans"/>
                <a:sym typeface="DM Sans"/>
              </a:rPr>
              <a:t> </a:t>
            </a:r>
            <a:endParaRPr b="1" i="0" sz="1300" u="none" cap="none" strike="noStrik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24" name="Google Shape;124;p3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0"/>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26" name="Google Shape;126;p30"/>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27" name="Google Shape;127;p30"/>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5"/>
          <p:cNvSpPr txBox="1"/>
          <p:nvPr/>
        </p:nvSpPr>
        <p:spPr>
          <a:xfrm>
            <a:off x="524800" y="468325"/>
            <a:ext cx="740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Volviendo al Poliformismo</a:t>
            </a:r>
            <a:endParaRPr b="1" i="0" sz="4000" u="none" cap="none" strike="noStrike">
              <a:solidFill>
                <a:schemeClr val="dk1"/>
              </a:solidFill>
              <a:latin typeface="DM Sans"/>
              <a:ea typeface="DM Sans"/>
              <a:cs typeface="DM Sans"/>
              <a:sym typeface="DM Sans"/>
            </a:endParaRPr>
          </a:p>
        </p:txBody>
      </p:sp>
      <p:sp>
        <p:nvSpPr>
          <p:cNvPr id="549" name="Google Shape;549;p75"/>
          <p:cNvSpPr txBox="1"/>
          <p:nvPr/>
        </p:nvSpPr>
        <p:spPr>
          <a:xfrm>
            <a:off x="524800" y="1489600"/>
            <a:ext cx="78858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Al ser un lenguaje con tipado dinámico y permitir duck typing, en Python no es necesario que los objetos compartan un interfaz, simplemente basta con que tengan los métodos que se quieren llamar.</a:t>
            </a:r>
            <a:endParaRPr b="0" i="0" sz="1350" u="none" cap="none" strike="noStrike">
              <a:solidFill>
                <a:srgbClr val="000000"/>
              </a:solidFill>
              <a:latin typeface="DM Sans"/>
              <a:ea typeface="DM Sans"/>
              <a:cs typeface="DM Sans"/>
              <a:sym typeface="DM Sans"/>
            </a:endParaRPr>
          </a:p>
        </p:txBody>
      </p:sp>
      <p:grpSp>
        <p:nvGrpSpPr>
          <p:cNvPr id="550" name="Google Shape;550;p75"/>
          <p:cNvGrpSpPr/>
          <p:nvPr/>
        </p:nvGrpSpPr>
        <p:grpSpPr>
          <a:xfrm>
            <a:off x="7928851" y="468323"/>
            <a:ext cx="738900" cy="738900"/>
            <a:chOff x="473351" y="619523"/>
            <a:chExt cx="738900" cy="738900"/>
          </a:xfrm>
        </p:grpSpPr>
        <p:sp>
          <p:nvSpPr>
            <p:cNvPr id="551" name="Google Shape;551;p7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2" name="Google Shape;552;p7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53" name="Google Shape;553;p75"/>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sp>
        <p:nvSpPr>
          <p:cNvPr id="554" name="Google Shape;554;p75"/>
          <p:cNvSpPr txBox="1"/>
          <p:nvPr/>
        </p:nvSpPr>
        <p:spPr>
          <a:xfrm>
            <a:off x="476250" y="3007975"/>
            <a:ext cx="5376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Supongamos que tenemos una clase </a:t>
            </a:r>
            <a:r>
              <a:rPr b="1" i="0" lang="es" sz="1350" u="none" cap="none" strike="noStrike">
                <a:solidFill>
                  <a:schemeClr val="dk1"/>
                </a:solidFill>
                <a:highlight>
                  <a:schemeClr val="accent6"/>
                </a:highlight>
                <a:latin typeface="DM Sans"/>
                <a:ea typeface="DM Sans"/>
                <a:cs typeface="DM Sans"/>
                <a:sym typeface="DM Sans"/>
              </a:rPr>
              <a:t>Animal </a:t>
            </a:r>
            <a:r>
              <a:rPr b="0" i="0" lang="es" sz="1350" u="none" cap="none" strike="noStrike">
                <a:solidFill>
                  <a:schemeClr val="dk1"/>
                </a:solidFill>
                <a:latin typeface="DM Sans"/>
                <a:ea typeface="DM Sans"/>
                <a:cs typeface="DM Sans"/>
                <a:sym typeface="DM Sans"/>
              </a:rPr>
              <a:t>con un método </a:t>
            </a:r>
            <a:r>
              <a:rPr b="1" i="0" lang="es" sz="1350" u="none" cap="none" strike="noStrike">
                <a:solidFill>
                  <a:schemeClr val="dk1"/>
                </a:solidFill>
                <a:highlight>
                  <a:schemeClr val="accent6"/>
                </a:highlight>
                <a:latin typeface="DM Sans"/>
                <a:ea typeface="DM Sans"/>
                <a:cs typeface="DM Sans"/>
                <a:sym typeface="DM Sans"/>
              </a:rPr>
              <a:t>hablar().</a:t>
            </a:r>
            <a:endParaRPr b="1" i="0" sz="1350" u="none" cap="none" strike="noStrike">
              <a:solidFill>
                <a:schemeClr val="dk1"/>
              </a:solidFill>
              <a:highlight>
                <a:schemeClr val="accent6"/>
              </a:highlight>
              <a:latin typeface="DM Sans"/>
              <a:ea typeface="DM Sans"/>
              <a:cs typeface="DM Sans"/>
              <a:sym typeface="DM Sans"/>
            </a:endParaRPr>
          </a:p>
        </p:txBody>
      </p:sp>
      <p:pic>
        <p:nvPicPr>
          <p:cNvPr id="555" name="Google Shape;555;p75"/>
          <p:cNvPicPr preferRelativeResize="0"/>
          <p:nvPr/>
        </p:nvPicPr>
        <p:blipFill rotWithShape="1">
          <a:blip r:embed="rId5">
            <a:alphaModFix/>
          </a:blip>
          <a:srcRect b="0" l="0" r="74670" t="0"/>
          <a:stretch/>
        </p:blipFill>
        <p:spPr>
          <a:xfrm>
            <a:off x="6039675" y="2597550"/>
            <a:ext cx="2370925" cy="1213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6"/>
          <p:cNvSpPr txBox="1"/>
          <p:nvPr/>
        </p:nvSpPr>
        <p:spPr>
          <a:xfrm>
            <a:off x="524800" y="468325"/>
            <a:ext cx="740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hablar () y Poliformismo</a:t>
            </a:r>
            <a:endParaRPr b="1" i="0" sz="4000" u="none" cap="none" strike="noStrike">
              <a:solidFill>
                <a:schemeClr val="dk1"/>
              </a:solidFill>
              <a:latin typeface="DM Sans"/>
              <a:ea typeface="DM Sans"/>
              <a:cs typeface="DM Sans"/>
              <a:sym typeface="DM Sans"/>
            </a:endParaRPr>
          </a:p>
        </p:txBody>
      </p:sp>
      <p:sp>
        <p:nvSpPr>
          <p:cNvPr id="561" name="Google Shape;561;p76"/>
          <p:cNvSpPr txBox="1"/>
          <p:nvPr/>
        </p:nvSpPr>
        <p:spPr>
          <a:xfrm>
            <a:off x="524800" y="1489600"/>
            <a:ext cx="78858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Por otro lado tenemos otras dos clases, </a:t>
            </a:r>
            <a:r>
              <a:rPr b="1" i="0" lang="es" sz="1350" u="none" cap="none" strike="noStrike">
                <a:solidFill>
                  <a:schemeClr val="dk1"/>
                </a:solidFill>
                <a:highlight>
                  <a:schemeClr val="accent6"/>
                </a:highlight>
                <a:latin typeface="DM Sans"/>
                <a:ea typeface="DM Sans"/>
                <a:cs typeface="DM Sans"/>
                <a:sym typeface="DM Sans"/>
              </a:rPr>
              <a:t>Perro</a:t>
            </a:r>
            <a:r>
              <a:rPr b="0" i="0" lang="es" sz="1350" u="none" cap="none" strike="noStrike">
                <a:solidFill>
                  <a:srgbClr val="000000"/>
                </a:solidFill>
                <a:latin typeface="DM Sans"/>
                <a:ea typeface="DM Sans"/>
                <a:cs typeface="DM Sans"/>
                <a:sym typeface="DM Sans"/>
              </a:rPr>
              <a:t>, </a:t>
            </a:r>
            <a:r>
              <a:rPr b="1" i="0" lang="es" sz="1350" u="none" cap="none" strike="noStrike">
                <a:solidFill>
                  <a:schemeClr val="dk1"/>
                </a:solidFill>
                <a:highlight>
                  <a:schemeClr val="accent6"/>
                </a:highlight>
                <a:latin typeface="DM Sans"/>
                <a:ea typeface="DM Sans"/>
                <a:cs typeface="DM Sans"/>
                <a:sym typeface="DM Sans"/>
              </a:rPr>
              <a:t>Gato</a:t>
            </a:r>
            <a:r>
              <a:rPr b="0" i="0" lang="es" sz="1350" u="none" cap="none" strike="noStrike">
                <a:solidFill>
                  <a:srgbClr val="000000"/>
                </a:solidFill>
                <a:latin typeface="DM Sans"/>
                <a:ea typeface="DM Sans"/>
                <a:cs typeface="DM Sans"/>
                <a:sym typeface="DM Sans"/>
              </a:rPr>
              <a:t> que heredan de la anterior. Además, implementan el método </a:t>
            </a:r>
            <a:r>
              <a:rPr b="1" i="0" lang="es" sz="1350" u="none" cap="none" strike="noStrike">
                <a:solidFill>
                  <a:schemeClr val="dk1"/>
                </a:solidFill>
                <a:highlight>
                  <a:schemeClr val="accent6"/>
                </a:highlight>
                <a:latin typeface="DM Sans"/>
                <a:ea typeface="DM Sans"/>
                <a:cs typeface="DM Sans"/>
                <a:sym typeface="DM Sans"/>
              </a:rPr>
              <a:t>hablar()</a:t>
            </a:r>
            <a:r>
              <a:rPr b="0" i="0" lang="es" sz="1350" u="none" cap="none" strike="noStrike">
                <a:solidFill>
                  <a:srgbClr val="000000"/>
                </a:solidFill>
                <a:latin typeface="DM Sans"/>
                <a:ea typeface="DM Sans"/>
                <a:cs typeface="DM Sans"/>
                <a:sym typeface="DM Sans"/>
              </a:rPr>
              <a:t> de una forma distinta.</a:t>
            </a:r>
            <a:endParaRPr b="0" i="0" sz="1350" u="none" cap="none" strike="noStrike">
              <a:solidFill>
                <a:srgbClr val="000000"/>
              </a:solidFill>
              <a:latin typeface="DM Sans"/>
              <a:ea typeface="DM Sans"/>
              <a:cs typeface="DM Sans"/>
              <a:sym typeface="DM Sans"/>
            </a:endParaRPr>
          </a:p>
        </p:txBody>
      </p:sp>
      <p:grpSp>
        <p:nvGrpSpPr>
          <p:cNvPr id="562" name="Google Shape;562;p76"/>
          <p:cNvGrpSpPr/>
          <p:nvPr/>
        </p:nvGrpSpPr>
        <p:grpSpPr>
          <a:xfrm>
            <a:off x="7928851" y="468323"/>
            <a:ext cx="738900" cy="738900"/>
            <a:chOff x="473351" y="619523"/>
            <a:chExt cx="738900" cy="738900"/>
          </a:xfrm>
        </p:grpSpPr>
        <p:sp>
          <p:nvSpPr>
            <p:cNvPr id="563" name="Google Shape;563;p7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p7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65" name="Google Shape;565;p76"/>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pic>
        <p:nvPicPr>
          <p:cNvPr id="566" name="Google Shape;566;p76"/>
          <p:cNvPicPr preferRelativeResize="0"/>
          <p:nvPr/>
        </p:nvPicPr>
        <p:blipFill rotWithShape="1">
          <a:blip r:embed="rId5">
            <a:alphaModFix/>
          </a:blip>
          <a:srcRect b="0" l="0" r="62238" t="0"/>
          <a:stretch/>
        </p:blipFill>
        <p:spPr>
          <a:xfrm>
            <a:off x="3007650" y="2503549"/>
            <a:ext cx="3000000" cy="19077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7"/>
          <p:cNvSpPr txBox="1"/>
          <p:nvPr/>
        </p:nvSpPr>
        <p:spPr>
          <a:xfrm>
            <a:off x="524800" y="468325"/>
            <a:ext cx="740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hablar () y Poliformismo</a:t>
            </a:r>
            <a:endParaRPr b="1" i="0" sz="4000" u="none" cap="none" strike="noStrike">
              <a:solidFill>
                <a:schemeClr val="dk1"/>
              </a:solidFill>
              <a:latin typeface="DM Sans"/>
              <a:ea typeface="DM Sans"/>
              <a:cs typeface="DM Sans"/>
              <a:sym typeface="DM Sans"/>
            </a:endParaRPr>
          </a:p>
        </p:txBody>
      </p:sp>
      <p:sp>
        <p:nvSpPr>
          <p:cNvPr id="572" name="Google Shape;572;p77"/>
          <p:cNvSpPr txBox="1"/>
          <p:nvPr/>
        </p:nvSpPr>
        <p:spPr>
          <a:xfrm>
            <a:off x="476250" y="2391238"/>
            <a:ext cx="4709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 continuación creamos un objeto de cada clase y llamamos al método </a:t>
            </a:r>
            <a:r>
              <a:rPr b="1" i="0" lang="es" sz="1350" u="none" cap="none" strike="noStrike">
                <a:solidFill>
                  <a:srgbClr val="000000"/>
                </a:solidFill>
                <a:highlight>
                  <a:schemeClr val="accent6"/>
                </a:highlight>
                <a:latin typeface="DM Sans"/>
                <a:ea typeface="DM Sans"/>
                <a:cs typeface="DM Sans"/>
                <a:sym typeface="DM Sans"/>
              </a:rPr>
              <a:t>hablar()</a:t>
            </a:r>
            <a:r>
              <a:rPr b="0" i="0" lang="es" sz="1350" u="none" cap="none" strike="noStrike">
                <a:solidFill>
                  <a:srgbClr val="000000"/>
                </a:solidFill>
                <a:latin typeface="DM Sans"/>
                <a:ea typeface="DM Sans"/>
                <a:cs typeface="DM Sans"/>
                <a:sym typeface="DM Sans"/>
              </a:rPr>
              <a:t>. Podemos observar que cada animal se comporta de manera distinta al usar</a:t>
            </a:r>
            <a:r>
              <a:rPr b="1" i="0" lang="es" sz="1350" u="none" cap="none" strike="noStrike">
                <a:solidFill>
                  <a:srgbClr val="000000"/>
                </a:solidFill>
                <a:latin typeface="DM Sans"/>
                <a:ea typeface="DM Sans"/>
                <a:cs typeface="DM Sans"/>
                <a:sym typeface="DM Sans"/>
              </a:rPr>
              <a:t> </a:t>
            </a:r>
            <a:r>
              <a:rPr b="1" i="0" lang="es" sz="1350" u="none" cap="none" strike="noStrike">
                <a:solidFill>
                  <a:srgbClr val="000000"/>
                </a:solidFill>
                <a:highlight>
                  <a:schemeClr val="accent6"/>
                </a:highlight>
                <a:latin typeface="DM Sans"/>
                <a:ea typeface="DM Sans"/>
                <a:cs typeface="DM Sans"/>
                <a:sym typeface="DM Sans"/>
              </a:rPr>
              <a:t>hablar().</a:t>
            </a:r>
            <a:endParaRPr b="1" i="0" sz="1350" u="none" cap="none" strike="noStrike">
              <a:solidFill>
                <a:srgbClr val="000000"/>
              </a:solidFill>
              <a:highlight>
                <a:schemeClr val="accent6"/>
              </a:highlight>
              <a:latin typeface="DM Sans"/>
              <a:ea typeface="DM Sans"/>
              <a:cs typeface="DM Sans"/>
              <a:sym typeface="DM Sans"/>
            </a:endParaRPr>
          </a:p>
        </p:txBody>
      </p:sp>
      <p:grpSp>
        <p:nvGrpSpPr>
          <p:cNvPr id="573" name="Google Shape;573;p77"/>
          <p:cNvGrpSpPr/>
          <p:nvPr/>
        </p:nvGrpSpPr>
        <p:grpSpPr>
          <a:xfrm>
            <a:off x="7928851" y="468323"/>
            <a:ext cx="738900" cy="738900"/>
            <a:chOff x="473351" y="619523"/>
            <a:chExt cx="738900" cy="738900"/>
          </a:xfrm>
        </p:grpSpPr>
        <p:sp>
          <p:nvSpPr>
            <p:cNvPr id="574" name="Google Shape;574;p7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5" name="Google Shape;575;p7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76" name="Google Shape;576;p77"/>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pic>
        <p:nvPicPr>
          <p:cNvPr id="577" name="Google Shape;577;p77"/>
          <p:cNvPicPr preferRelativeResize="0"/>
          <p:nvPr/>
        </p:nvPicPr>
        <p:blipFill rotWithShape="1">
          <a:blip r:embed="rId5">
            <a:alphaModFix/>
          </a:blip>
          <a:srcRect b="0" l="0" r="62686" t="0"/>
          <a:stretch/>
        </p:blipFill>
        <p:spPr>
          <a:xfrm>
            <a:off x="5107650" y="2142425"/>
            <a:ext cx="3560100" cy="1497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grpSp>
        <p:nvGrpSpPr>
          <p:cNvPr id="582" name="Google Shape;582;p78"/>
          <p:cNvGrpSpPr/>
          <p:nvPr/>
        </p:nvGrpSpPr>
        <p:grpSpPr>
          <a:xfrm>
            <a:off x="457338" y="468286"/>
            <a:ext cx="431100" cy="431100"/>
            <a:chOff x="4616400" y="1950761"/>
            <a:chExt cx="431100" cy="431100"/>
          </a:xfrm>
        </p:grpSpPr>
        <p:sp>
          <p:nvSpPr>
            <p:cNvPr id="583" name="Google Shape;583;p7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4" name="Google Shape;584;p78"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585" name="Google Shape;585;p78"/>
          <p:cNvSpPr txBox="1"/>
          <p:nvPr/>
        </p:nvSpPr>
        <p:spPr>
          <a:xfrm>
            <a:off x="439650" y="1710600"/>
            <a:ext cx="81123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En el caso anterior, la variable </a:t>
            </a:r>
            <a:r>
              <a:rPr b="0" i="0" lang="es" sz="2500" u="none" cap="none" strike="noStrike">
                <a:solidFill>
                  <a:schemeClr val="accent6"/>
                </a:solidFill>
                <a:latin typeface="DM Sans"/>
                <a:ea typeface="DM Sans"/>
                <a:cs typeface="DM Sans"/>
                <a:sym typeface="DM Sans"/>
              </a:rPr>
              <a:t>animal </a:t>
            </a:r>
            <a:r>
              <a:rPr b="0" i="0" lang="es" sz="2500" u="none" cap="none" strike="noStrike">
                <a:solidFill>
                  <a:schemeClr val="lt1"/>
                </a:solidFill>
                <a:latin typeface="DM Sans"/>
                <a:ea typeface="DM Sans"/>
                <a:cs typeface="DM Sans"/>
                <a:sym typeface="DM Sans"/>
              </a:rPr>
              <a:t>ha ido “tomando las formas” de </a:t>
            </a:r>
            <a:r>
              <a:rPr b="0" i="0" lang="es" sz="2500" u="none" cap="none" strike="noStrike">
                <a:solidFill>
                  <a:schemeClr val="accent6"/>
                </a:solidFill>
                <a:latin typeface="DM Sans"/>
                <a:ea typeface="DM Sans"/>
                <a:cs typeface="DM Sans"/>
                <a:sym typeface="DM Sans"/>
              </a:rPr>
              <a:t>Perro</a:t>
            </a:r>
            <a:r>
              <a:rPr b="0" i="0" lang="es" sz="2500" u="none" cap="none" strike="noStrike">
                <a:solidFill>
                  <a:schemeClr val="lt1"/>
                </a:solidFill>
                <a:latin typeface="DM Sans"/>
                <a:ea typeface="DM Sans"/>
                <a:cs typeface="DM Sans"/>
                <a:sym typeface="DM Sans"/>
              </a:rPr>
              <a:t> y</a:t>
            </a:r>
            <a:r>
              <a:rPr b="0" i="0" lang="es" sz="2500" u="none" cap="none" strike="noStrike">
                <a:solidFill>
                  <a:schemeClr val="accent6"/>
                </a:solidFill>
                <a:latin typeface="DM Sans"/>
                <a:ea typeface="DM Sans"/>
                <a:cs typeface="DM Sans"/>
                <a:sym typeface="DM Sans"/>
              </a:rPr>
              <a:t> Gato</a:t>
            </a:r>
            <a:r>
              <a:rPr b="0" i="0" lang="es" sz="2500" u="none" cap="none" strike="noStrike">
                <a:solidFill>
                  <a:schemeClr val="lt1"/>
                </a:solidFill>
                <a:latin typeface="DM Sans"/>
                <a:ea typeface="DM Sans"/>
                <a:cs typeface="DM Sans"/>
                <a:sym typeface="DM Sans"/>
              </a:rPr>
              <a:t>. Sin embargo, nótese que al tener tipado dinámico este ejemplo hubiera funcionado igual sin que existiera herencia entre </a:t>
            </a:r>
            <a:r>
              <a:rPr b="0" i="0" lang="es" sz="2500" u="none" cap="none" strike="noStrike">
                <a:solidFill>
                  <a:schemeClr val="accent6"/>
                </a:solidFill>
                <a:latin typeface="DM Sans"/>
                <a:ea typeface="DM Sans"/>
                <a:cs typeface="DM Sans"/>
                <a:sym typeface="DM Sans"/>
              </a:rPr>
              <a:t>Perro</a:t>
            </a:r>
            <a:r>
              <a:rPr b="0" i="0" lang="es" sz="2500" u="none" cap="none" strike="noStrike">
                <a:solidFill>
                  <a:schemeClr val="lt1"/>
                </a:solidFill>
                <a:latin typeface="DM Sans"/>
                <a:ea typeface="DM Sans"/>
                <a:cs typeface="DM Sans"/>
                <a:sym typeface="DM Sans"/>
              </a:rPr>
              <a:t> y</a:t>
            </a:r>
            <a:r>
              <a:rPr b="0" i="0" lang="es" sz="2500" u="none" cap="none" strike="noStrike">
                <a:solidFill>
                  <a:schemeClr val="accent6"/>
                </a:solidFill>
                <a:latin typeface="DM Sans"/>
                <a:ea typeface="DM Sans"/>
                <a:cs typeface="DM Sans"/>
                <a:sym typeface="DM Sans"/>
              </a:rPr>
              <a:t> Gato</a:t>
            </a:r>
            <a:r>
              <a:rPr b="0" i="0" lang="es" sz="2500" u="none" cap="none" strike="noStrike">
                <a:solidFill>
                  <a:schemeClr val="lt1"/>
                </a:solidFill>
                <a:latin typeface="DM Sans"/>
                <a:ea typeface="DM Sans"/>
                <a:cs typeface="DM Sans"/>
                <a:sym typeface="DM Sans"/>
              </a:rPr>
              <a:t>, como sucede en duck typing. </a:t>
            </a:r>
            <a:endParaRPr b="0" i="0" sz="2500" u="none" cap="none" strike="noStrike">
              <a:solidFill>
                <a:schemeClr val="lt1"/>
              </a:solidFill>
              <a:latin typeface="DM Sans"/>
              <a:ea typeface="DM Sans"/>
              <a:cs typeface="DM Sans"/>
              <a:sym typeface="DM Sans"/>
            </a:endParaRPr>
          </a:p>
        </p:txBody>
      </p:sp>
      <p:sp>
        <p:nvSpPr>
          <p:cNvPr id="586" name="Google Shape;586;p7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9"/>
          <p:cNvSpPr txBox="1"/>
          <p:nvPr/>
        </p:nvSpPr>
        <p:spPr>
          <a:xfrm>
            <a:off x="1461300" y="192543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y Encapsulamiento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t>
            </a:r>
            <a:r>
              <a:rPr b="1" i="0" lang="es" sz="4000" u="none" cap="none" strike="noStrike">
                <a:solidFill>
                  <a:schemeClr val="dk1"/>
                </a:solidFill>
                <a:latin typeface="DM Sans"/>
                <a:ea typeface="DM Sans"/>
                <a:cs typeface="DM Sans"/>
                <a:sym typeface="DM Sans"/>
              </a:rPr>
              <a:t>Por </a:t>
            </a:r>
            <a:r>
              <a:rPr b="1" lang="es" sz="4000">
                <a:solidFill>
                  <a:schemeClr val="dk1"/>
                </a:solidFill>
                <a:latin typeface="DM Sans"/>
                <a:ea typeface="DM Sans"/>
                <a:cs typeface="DM Sans"/>
                <a:sym typeface="DM Sans"/>
              </a:rPr>
              <a:t>ú</a:t>
            </a:r>
            <a:r>
              <a:rPr b="1" i="0" lang="es" sz="4000" u="none" cap="none" strike="noStrike">
                <a:solidFill>
                  <a:schemeClr val="dk1"/>
                </a:solidFill>
                <a:latin typeface="DM Sans"/>
                <a:ea typeface="DM Sans"/>
                <a:cs typeface="DM Sans"/>
                <a:sym typeface="DM Sans"/>
              </a:rPr>
              <a:t>ltimo!</a:t>
            </a:r>
            <a:endParaRPr b="1" i="0" sz="4000" u="none" cap="none" strike="noStrike">
              <a:solidFill>
                <a:schemeClr val="dk1"/>
              </a:solidFill>
              <a:latin typeface="DM Sans"/>
              <a:ea typeface="DM Sans"/>
              <a:cs typeface="DM Sans"/>
              <a:sym typeface="DM Sans"/>
            </a:endParaRPr>
          </a:p>
        </p:txBody>
      </p:sp>
      <p:sp>
        <p:nvSpPr>
          <p:cNvPr id="597" name="Google Shape;597;p80"/>
          <p:cNvSpPr txBox="1"/>
          <p:nvPr/>
        </p:nvSpPr>
        <p:spPr>
          <a:xfrm>
            <a:off x="476250" y="2431475"/>
            <a:ext cx="5989500" cy="1223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 través de la aplicación del concepto de Encapsulamiento, podemos indicarle</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a Python por ejemplo, que no queremos que un método sea heredado por una clase hija.</a:t>
            </a:r>
            <a:endParaRPr/>
          </a:p>
          <a:p>
            <a:pPr indent="0" lvl="0" marL="0" marR="0" rtl="0" algn="just">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Veamos a continuación el notebook: </a:t>
            </a:r>
            <a:r>
              <a:rPr b="0" i="1" lang="es" sz="1350" u="sng" cap="none" strike="noStrike">
                <a:solidFill>
                  <a:schemeClr val="hlink"/>
                </a:solidFill>
                <a:latin typeface="DM Sans"/>
                <a:ea typeface="DM Sans"/>
                <a:cs typeface="DM Sans"/>
                <a:sym typeface="DM Sans"/>
                <a:hlinkClick r:id="rId3"/>
              </a:rPr>
              <a:t>Herencia y Encapsulamiento.ipynb</a:t>
            </a:r>
            <a:endParaRPr b="0" i="1" sz="1350" u="none" cap="none" strike="noStrike">
              <a:solidFill>
                <a:srgbClr val="000000"/>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grpSp>
        <p:nvGrpSpPr>
          <p:cNvPr id="602" name="Google Shape;602;p81"/>
          <p:cNvGrpSpPr/>
          <p:nvPr/>
        </p:nvGrpSpPr>
        <p:grpSpPr>
          <a:xfrm>
            <a:off x="4202556" y="841773"/>
            <a:ext cx="738900" cy="738900"/>
            <a:chOff x="974706" y="2467173"/>
            <a:chExt cx="738900" cy="738900"/>
          </a:xfrm>
        </p:grpSpPr>
        <p:sp>
          <p:nvSpPr>
            <p:cNvPr id="603" name="Google Shape;603;p8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4" name="Google Shape;604;p8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05" name="Google Shape;605;p81"/>
          <p:cNvSpPr txBox="1"/>
          <p:nvPr/>
        </p:nvSpPr>
        <p:spPr>
          <a:xfrm>
            <a:off x="1461300" y="17514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múltiple</a:t>
            </a:r>
            <a:endParaRPr b="1" i="0" sz="4000" u="none" cap="none" strike="noStrike">
              <a:solidFill>
                <a:schemeClr val="dk1"/>
              </a:solidFill>
              <a:highlight>
                <a:srgbClr val="EAFF6A"/>
              </a:highlight>
              <a:latin typeface="DM Sans"/>
              <a:ea typeface="DM Sans"/>
              <a:cs typeface="DM Sans"/>
              <a:sym typeface="DM Sans"/>
            </a:endParaRPr>
          </a:p>
        </p:txBody>
      </p:sp>
      <p:sp>
        <p:nvSpPr>
          <p:cNvPr id="606" name="Google Shape;606;p81"/>
          <p:cNvSpPr txBox="1"/>
          <p:nvPr/>
        </p:nvSpPr>
        <p:spPr>
          <a:xfrm>
            <a:off x="987300" y="3639813"/>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83AEFB"/>
              </a:solidFill>
              <a:latin typeface="DM Sans"/>
              <a:ea typeface="DM Sans"/>
              <a:cs typeface="DM Sans"/>
              <a:sym typeface="DM Sans"/>
            </a:endParaRPr>
          </a:p>
        </p:txBody>
      </p:sp>
      <p:sp>
        <p:nvSpPr>
          <p:cNvPr id="607" name="Google Shape;607;p81"/>
          <p:cNvSpPr txBox="1"/>
          <p:nvPr/>
        </p:nvSpPr>
        <p:spPr>
          <a:xfrm>
            <a:off x="987300" y="24903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Crea una herencia múltiple, trabajando con Mamífero, Cetáceo, AnimalMarino.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grpSp>
        <p:nvGrpSpPr>
          <p:cNvPr id="612" name="Google Shape;612;p82"/>
          <p:cNvGrpSpPr/>
          <p:nvPr/>
        </p:nvGrpSpPr>
        <p:grpSpPr>
          <a:xfrm>
            <a:off x="457347" y="468297"/>
            <a:ext cx="431074" cy="431074"/>
            <a:chOff x="974706" y="2467173"/>
            <a:chExt cx="738900" cy="738900"/>
          </a:xfrm>
        </p:grpSpPr>
        <p:sp>
          <p:nvSpPr>
            <p:cNvPr id="613" name="Google Shape;613;p8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4" name="Google Shape;614;p8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15" name="Google Shape;615;p82"/>
          <p:cNvSpPr txBox="1"/>
          <p:nvPr/>
        </p:nvSpPr>
        <p:spPr>
          <a:xfrm>
            <a:off x="501450" y="8531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múltiple</a:t>
            </a:r>
            <a:endParaRPr b="1" i="0" sz="4000" u="none" cap="none" strike="noStrike">
              <a:solidFill>
                <a:schemeClr val="dk1"/>
              </a:solidFill>
              <a:latin typeface="DM Sans"/>
              <a:ea typeface="DM Sans"/>
              <a:cs typeface="DM Sans"/>
              <a:sym typeface="DM Sans"/>
            </a:endParaRPr>
          </a:p>
        </p:txBody>
      </p:sp>
      <p:pic>
        <p:nvPicPr>
          <p:cNvPr id="616" name="Google Shape;616;p8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17" name="Google Shape;617;p82"/>
          <p:cNvSpPr txBox="1"/>
          <p:nvPr/>
        </p:nvSpPr>
        <p:spPr>
          <a:xfrm>
            <a:off x="457350" y="1592050"/>
            <a:ext cx="7600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Realiza la herencia múltiple respetando este diagrama de Clases UML. Y crear dos Cet</a:t>
            </a:r>
            <a:r>
              <a:rPr lang="es" sz="1350">
                <a:latin typeface="DM Sans"/>
                <a:ea typeface="DM Sans"/>
                <a:cs typeface="DM Sans"/>
                <a:sym typeface="DM Sans"/>
              </a:rPr>
              <a:t>á</a:t>
            </a:r>
            <a:r>
              <a:rPr b="0" i="0" lang="es" sz="1350" u="none" cap="none" strike="noStrike">
                <a:solidFill>
                  <a:srgbClr val="000000"/>
                </a:solidFill>
                <a:latin typeface="DM Sans"/>
                <a:ea typeface="DM Sans"/>
                <a:cs typeface="DM Sans"/>
                <a:sym typeface="DM Sans"/>
              </a:rPr>
              <a:t>ceos. </a:t>
            </a:r>
            <a:endParaRPr b="0" i="0" sz="1350" u="none" cap="none" strike="noStrike">
              <a:solidFill>
                <a:srgbClr val="000000"/>
              </a:solidFill>
              <a:latin typeface="DM Sans"/>
              <a:ea typeface="DM Sans"/>
              <a:cs typeface="DM Sans"/>
              <a:sym typeface="DM Sans"/>
            </a:endParaRPr>
          </a:p>
        </p:txBody>
      </p:sp>
      <p:sp>
        <p:nvSpPr>
          <p:cNvPr id="618" name="Google Shape;618;p8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619" name="Google Shape;619;p82"/>
          <p:cNvPicPr preferRelativeResize="0"/>
          <p:nvPr/>
        </p:nvPicPr>
        <p:blipFill rotWithShape="1">
          <a:blip r:embed="rId5">
            <a:alphaModFix/>
          </a:blip>
          <a:srcRect b="0" l="0" r="0" t="0"/>
          <a:stretch/>
        </p:blipFill>
        <p:spPr>
          <a:xfrm>
            <a:off x="409375" y="1982500"/>
            <a:ext cx="3002425" cy="2626800"/>
          </a:xfrm>
          <a:prstGeom prst="rect">
            <a:avLst/>
          </a:prstGeom>
          <a:noFill/>
          <a:ln>
            <a:noFill/>
          </a:ln>
        </p:spPr>
      </p:pic>
      <p:pic>
        <p:nvPicPr>
          <p:cNvPr id="620" name="Google Shape;620;p82"/>
          <p:cNvPicPr preferRelativeResize="0"/>
          <p:nvPr/>
        </p:nvPicPr>
        <p:blipFill rotWithShape="1">
          <a:blip r:embed="rId6">
            <a:alphaModFix/>
          </a:blip>
          <a:srcRect b="0" l="0" r="0" t="0"/>
          <a:stretch/>
        </p:blipFill>
        <p:spPr>
          <a:xfrm>
            <a:off x="4004725" y="2231321"/>
            <a:ext cx="4673526" cy="1853275"/>
          </a:xfrm>
          <a:prstGeom prst="rect">
            <a:avLst/>
          </a:prstGeom>
          <a:noFill/>
          <a:ln>
            <a:noFill/>
          </a:ln>
        </p:spPr>
      </p:pic>
      <p:sp>
        <p:nvSpPr>
          <p:cNvPr id="621" name="Google Shape;621;p82"/>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7"/>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grpSp>
        <p:nvGrpSpPr>
          <p:cNvPr id="626" name="Google Shape;626;p83"/>
          <p:cNvGrpSpPr/>
          <p:nvPr/>
        </p:nvGrpSpPr>
        <p:grpSpPr>
          <a:xfrm>
            <a:off x="4202551" y="905623"/>
            <a:ext cx="738900" cy="738900"/>
            <a:chOff x="7208351" y="2467173"/>
            <a:chExt cx="738900" cy="738900"/>
          </a:xfrm>
        </p:grpSpPr>
        <p:sp>
          <p:nvSpPr>
            <p:cNvPr id="627" name="Google Shape;627;p8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8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29" name="Google Shape;629;p83"/>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Segunda</a:t>
            </a:r>
            <a:r>
              <a:rPr b="1" lang="es" sz="4000">
                <a:solidFill>
                  <a:schemeClr val="lt1"/>
                </a:solidFill>
                <a:latin typeface="DM Sans"/>
                <a:ea typeface="DM Sans"/>
                <a:cs typeface="DM Sans"/>
                <a:sym typeface="DM Sans"/>
              </a:rPr>
              <a:t> </a:t>
            </a:r>
            <a:r>
              <a:rPr b="1" lang="es" sz="4000">
                <a:solidFill>
                  <a:schemeClr val="lt1"/>
                </a:solidFill>
                <a:latin typeface="DM Sans"/>
                <a:ea typeface="DM Sans"/>
                <a:cs typeface="DM Sans"/>
                <a:sym typeface="DM Sans"/>
              </a:rPr>
              <a:t>pre-entrega</a:t>
            </a:r>
            <a:endParaRPr b="1" sz="4000">
              <a:solidFill>
                <a:schemeClr val="lt1"/>
              </a:solidFill>
              <a:latin typeface="DM Sans"/>
              <a:ea typeface="DM Sans"/>
              <a:cs typeface="DM Sans"/>
              <a:sym typeface="DM Sans"/>
            </a:endParaRPr>
          </a:p>
        </p:txBody>
      </p:sp>
      <p:sp>
        <p:nvSpPr>
          <p:cNvPr id="630" name="Google Shape;630;p83"/>
          <p:cNvSpPr txBox="1"/>
          <p:nvPr/>
        </p:nvSpPr>
        <p:spPr>
          <a:xfrm>
            <a:off x="475500" y="2944675"/>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que viene se presentará la consigna de la primera parte del Proyecto final,  que </a:t>
            </a:r>
            <a:r>
              <a:rPr lang="es" sz="2000">
                <a:solidFill>
                  <a:schemeClr val="accent6"/>
                </a:solidFill>
                <a:latin typeface="DM Sans"/>
                <a:ea typeface="DM Sans"/>
                <a:cs typeface="DM Sans"/>
                <a:sym typeface="DM Sans"/>
              </a:rPr>
              <a:t>nuclea temas vistos entre</a:t>
            </a:r>
            <a:r>
              <a:rPr lang="es" sz="2000">
                <a:solidFill>
                  <a:schemeClr val="lt1"/>
                </a:solidFill>
                <a:latin typeface="DM Sans"/>
                <a:ea typeface="DM Sans"/>
                <a:cs typeface="DM Sans"/>
                <a:sym typeface="DM Sans"/>
              </a:rPr>
              <a:t> </a:t>
            </a:r>
            <a:r>
              <a:rPr lang="es" sz="2000">
                <a:solidFill>
                  <a:schemeClr val="accent6"/>
                </a:solidFill>
                <a:latin typeface="DM Sans"/>
                <a:ea typeface="DM Sans"/>
                <a:cs typeface="DM Sans"/>
                <a:sym typeface="DM Sans"/>
              </a:rPr>
              <a:t>las clases 12 y 15</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a:p>
            <a:pPr indent="0" lvl="0" marL="0" rtl="0" algn="ctr">
              <a:spcBef>
                <a:spcPts val="0"/>
              </a:spcBef>
              <a:spcAft>
                <a:spcPts val="0"/>
              </a:spcAft>
              <a:buNone/>
            </a:pPr>
            <a:r>
              <a:rPr lang="es" sz="2000">
                <a:solidFill>
                  <a:schemeClr val="lt1"/>
                </a:solidFill>
                <a:latin typeface="DM Sans"/>
                <a:ea typeface="DM Sans"/>
                <a:cs typeface="DM Sans"/>
                <a:sym typeface="DM Sans"/>
              </a:rPr>
              <a:t>Recuerda que tendrás 7 días para subirla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4"/>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636" name="Google Shape;636;p84"/>
          <p:cNvGrpSpPr/>
          <p:nvPr/>
        </p:nvGrpSpPr>
        <p:grpSpPr>
          <a:xfrm>
            <a:off x="457358" y="468285"/>
            <a:ext cx="431074" cy="431074"/>
            <a:chOff x="4202550" y="994173"/>
            <a:chExt cx="738900" cy="738900"/>
          </a:xfrm>
        </p:grpSpPr>
        <p:sp>
          <p:nvSpPr>
            <p:cNvPr id="637" name="Google Shape;637;p8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38" name="Google Shape;638;p84"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39" name="Google Shape;639;p8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40" name="Google Shape;640;p84"/>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641" name="Google Shape;641;p84"/>
          <p:cNvSpPr txBox="1"/>
          <p:nvPr/>
        </p:nvSpPr>
        <p:spPr>
          <a:xfrm>
            <a:off x="476250" y="2264750"/>
            <a:ext cx="6743100" cy="87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Ejercicios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4"/>
              </a:rPr>
              <a:t>Ejercicios de Repaso</a:t>
            </a:r>
            <a:endParaRPr b="0" i="0" sz="1350" u="sng" cap="none" strike="noStrike">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5"/>
              </a:rPr>
              <a:t>Ejercicios Clase En Vivo</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1"/>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Herencia</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652" name="Google Shape;652;p86"/>
          <p:cNvSpPr txBox="1"/>
          <p:nvPr/>
        </p:nvSpPr>
        <p:spPr>
          <a:xfrm>
            <a:off x="2109143" y="2502363"/>
            <a:ext cx="4925700" cy="2280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Herencia: definición, uso.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Principio de DRY.</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Clases: creación, atributos, métodos   y funcionalidades.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Herencia Múltiple.</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Poliformismo.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Duck Typing.</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88"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es?</a:t>
            </a:r>
            <a:endParaRPr b="1" i="0" sz="4000" u="none" cap="none" strike="noStrike">
              <a:solidFill>
                <a:schemeClr val="dk1"/>
              </a:solidFill>
              <a:latin typeface="DM Sans"/>
              <a:ea typeface="DM Sans"/>
              <a:cs typeface="DM Sans"/>
              <a:sym typeface="DM Sans"/>
            </a:endParaRPr>
          </a:p>
        </p:txBody>
      </p:sp>
      <p:sp>
        <p:nvSpPr>
          <p:cNvPr id="138" name="Google Shape;138;p32"/>
          <p:cNvSpPr txBox="1"/>
          <p:nvPr/>
        </p:nvSpPr>
        <p:spPr>
          <a:xfrm>
            <a:off x="473350" y="206385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 herencia es un proceso mediante el cual se puede crear una </a:t>
            </a:r>
            <a:r>
              <a:rPr b="1" i="0" lang="es" sz="1350" u="none" cap="none" strike="noStrike">
                <a:solidFill>
                  <a:srgbClr val="000000"/>
                </a:solidFill>
                <a:highlight>
                  <a:schemeClr val="accent6"/>
                </a:highlight>
                <a:latin typeface="DM Sans"/>
                <a:ea typeface="DM Sans"/>
                <a:cs typeface="DM Sans"/>
                <a:sym typeface="DM Sans"/>
              </a:rPr>
              <a:t>clase hija</a:t>
            </a:r>
            <a:r>
              <a:rPr b="1" i="0" lang="es" sz="1350" u="none" cap="none" strike="noStrike">
                <a:solidFill>
                  <a:srgbClr val="000000"/>
                </a:solidFill>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que hereda de una </a:t>
            </a:r>
            <a:r>
              <a:rPr b="1" i="0" lang="es" sz="1350" u="none" cap="none" strike="noStrike">
                <a:solidFill>
                  <a:srgbClr val="000000"/>
                </a:solidFill>
                <a:highlight>
                  <a:schemeClr val="accent6"/>
                </a:highlight>
                <a:latin typeface="DM Sans"/>
                <a:ea typeface="DM Sans"/>
                <a:cs typeface="DM Sans"/>
                <a:sym typeface="DM Sans"/>
              </a:rPr>
              <a:t>clase padre</a:t>
            </a:r>
            <a:r>
              <a:rPr b="0" i="0" lang="es" sz="1350" u="none" cap="none" strike="noStrike">
                <a:solidFill>
                  <a:srgbClr val="000000"/>
                </a:solidFill>
                <a:latin typeface="DM Sans"/>
                <a:ea typeface="DM Sans"/>
                <a:cs typeface="DM Sans"/>
                <a:sym typeface="DM Sans"/>
              </a:rPr>
              <a:t>, compartiendo sus métodos y atributos.</a:t>
            </a:r>
            <a:endParaRPr b="0" i="0" sz="1350" u="none" cap="none" strike="noStrike">
              <a:solidFill>
                <a:srgbClr val="000000"/>
              </a:solidFill>
              <a:latin typeface="DM Sans"/>
              <a:ea typeface="DM Sans"/>
              <a:cs typeface="DM Sans"/>
              <a:sym typeface="DM Sans"/>
            </a:endParaRPr>
          </a:p>
        </p:txBody>
      </p:sp>
      <p:sp>
        <p:nvSpPr>
          <p:cNvPr id="139" name="Google Shape;139;p32"/>
          <p:cNvSpPr txBox="1"/>
          <p:nvPr/>
        </p:nvSpPr>
        <p:spPr>
          <a:xfrm>
            <a:off x="4527575" y="2063850"/>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Además de ello, una clase hija puede sobreescribir los métodos o atributos, o incluso definir unos nuevos.</a:t>
            </a:r>
            <a:endParaRPr b="0" i="0" sz="1350" u="none" cap="none" strike="noStrike">
              <a:solidFill>
                <a:srgbClr val="000000"/>
              </a:solidFill>
              <a:latin typeface="DM Sans"/>
              <a:ea typeface="DM Sans"/>
              <a:cs typeface="DM Sans"/>
              <a:sym typeface="DM Sans"/>
            </a:endParaRPr>
          </a:p>
        </p:txBody>
      </p:sp>
      <p:sp>
        <p:nvSpPr>
          <p:cNvPr id="140" name="Google Shape;140;p32"/>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¿De qué se trata?</a:t>
            </a:r>
            <a:endParaRPr b="1" i="0" sz="3500" u="none" cap="none" strike="noStrike">
              <a:solidFill>
                <a:schemeClr val="lt1"/>
              </a:solidFill>
              <a:latin typeface="DM Sans"/>
              <a:ea typeface="DM Sans"/>
              <a:cs typeface="DM Sans"/>
              <a:sym typeface="DM Sans"/>
            </a:endParaRPr>
          </a:p>
        </p:txBody>
      </p:sp>
      <p:sp>
        <p:nvSpPr>
          <p:cNvPr id="147" name="Google Shape;147;p33"/>
          <p:cNvSpPr txBox="1"/>
          <p:nvPr/>
        </p:nvSpPr>
        <p:spPr>
          <a:xfrm>
            <a:off x="5949025" y="1959900"/>
            <a:ext cx="21663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Se puede crear una clase hija con tan solo pasar como parámetro la clase de la que queremos heredar. </a:t>
            </a:r>
            <a:endParaRPr b="0" i="0" sz="1350" u="none" cap="none" strike="noStrike">
              <a:solidFill>
                <a:srgbClr val="000000"/>
              </a:solidFill>
              <a:latin typeface="DM Sans"/>
              <a:ea typeface="DM Sans"/>
              <a:cs typeface="DM Sans"/>
              <a:sym typeface="DM Sans"/>
            </a:endParaRPr>
          </a:p>
        </p:txBody>
      </p:sp>
      <p:pic>
        <p:nvPicPr>
          <p:cNvPr id="148" name="Google Shape;148;p33"/>
          <p:cNvPicPr preferRelativeResize="0"/>
          <p:nvPr/>
        </p:nvPicPr>
        <p:blipFill rotWithShape="1">
          <a:blip r:embed="rId3">
            <a:alphaModFix/>
          </a:blip>
          <a:srcRect b="0" l="0" r="23307" t="0"/>
          <a:stretch/>
        </p:blipFill>
        <p:spPr>
          <a:xfrm>
            <a:off x="841275" y="1662238"/>
            <a:ext cx="4858276" cy="2222062"/>
          </a:xfrm>
          <a:prstGeom prst="rect">
            <a:avLst/>
          </a:prstGeom>
          <a:noFill/>
          <a:ln>
            <a:noFill/>
          </a:ln>
        </p:spPr>
      </p:pic>
      <p:sp>
        <p:nvSpPr>
          <p:cNvPr id="149" name="Google Shape;149;p33"/>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a:t>
            </a:r>
            <a:r>
              <a:rPr b="0" i="0" lang="es" sz="1100" u="none" cap="none" strike="noStrike">
                <a:solidFill>
                  <a:schemeClr val="accent5"/>
                </a:solidFill>
                <a:latin typeface="DM Sans"/>
                <a:ea typeface="DM Sans"/>
                <a:cs typeface="DM Sans"/>
                <a:sym typeface="DM Sans"/>
              </a:rPr>
              <a:t> </a:t>
            </a:r>
            <a:r>
              <a:rPr b="0" i="0" lang="es" sz="1100" u="none" cap="none" strike="noStrike">
                <a:solidFill>
                  <a:schemeClr val="hlink"/>
                </a:solidFill>
                <a:uFill>
                  <a:noFill/>
                </a:uFill>
                <a:latin typeface="DM Sans"/>
                <a:ea typeface="DM Sans"/>
                <a:cs typeface="DM Sans"/>
                <a:sym typeface="DM Sans"/>
                <a:hlinkClick r:id="rId4"/>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¿Cómo funciona?</a:t>
            </a:r>
            <a:endParaRPr b="1" i="0" sz="4000" u="none" cap="none" strike="noStrike">
              <a:solidFill>
                <a:schemeClr val="dk1"/>
              </a:solidFill>
              <a:latin typeface="DM Sans"/>
              <a:ea typeface="DM Sans"/>
              <a:cs typeface="DM Sans"/>
              <a:sym typeface="DM Sans"/>
            </a:endParaRPr>
          </a:p>
        </p:txBody>
      </p:sp>
      <p:sp>
        <p:nvSpPr>
          <p:cNvPr id="155" name="Google Shape;155;p34"/>
          <p:cNvSpPr txBox="1"/>
          <p:nvPr/>
        </p:nvSpPr>
        <p:spPr>
          <a:xfrm>
            <a:off x="473350" y="206385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Dado que </a:t>
            </a:r>
            <a:r>
              <a:rPr b="0" i="0" lang="es" sz="1350" u="none" cap="none" strike="noStrike">
                <a:solidFill>
                  <a:srgbClr val="000000"/>
                </a:solidFill>
                <a:highlight>
                  <a:schemeClr val="accent6"/>
                </a:highlight>
                <a:latin typeface="DM Sans"/>
                <a:ea typeface="DM Sans"/>
                <a:cs typeface="DM Sans"/>
                <a:sym typeface="DM Sans"/>
              </a:rPr>
              <a:t>una clase hija hereda los atributos y métodos de la padre</a:t>
            </a:r>
            <a:r>
              <a:rPr b="0" i="0" lang="es" sz="1350" u="none" cap="none" strike="noStrike">
                <a:solidFill>
                  <a:srgbClr val="000000"/>
                </a:solidFill>
                <a:latin typeface="DM Sans"/>
                <a:ea typeface="DM Sans"/>
                <a:cs typeface="DM Sans"/>
                <a:sym typeface="DM Sans"/>
              </a:rPr>
              <a:t>, nos puede ser muy útil cuando tengamos clases que se parecen entre sí pero tienen ciertas particularidades.</a:t>
            </a:r>
            <a:endParaRPr b="0" i="0" sz="1350" u="none" cap="none" strike="noStrike">
              <a:solidFill>
                <a:srgbClr val="000000"/>
              </a:solidFill>
              <a:latin typeface="DM Sans"/>
              <a:ea typeface="DM Sans"/>
              <a:cs typeface="DM Sans"/>
              <a:sym typeface="DM Sans"/>
            </a:endParaRPr>
          </a:p>
        </p:txBody>
      </p:sp>
      <p:sp>
        <p:nvSpPr>
          <p:cNvPr id="156" name="Google Shape;156;p34"/>
          <p:cNvSpPr txBox="1"/>
          <p:nvPr/>
        </p:nvSpPr>
        <p:spPr>
          <a:xfrm>
            <a:off x="4527575" y="2063850"/>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este caso, siguiendo el ejemplo anterior, en vez de definir muchas clases para cada animal, </a:t>
            </a:r>
            <a:r>
              <a:rPr b="1" i="0" lang="es" sz="1350" u="none" cap="none" strike="noStrike">
                <a:solidFill>
                  <a:srgbClr val="000000"/>
                </a:solidFill>
                <a:latin typeface="DM Sans"/>
                <a:ea typeface="DM Sans"/>
                <a:cs typeface="DM Sans"/>
                <a:sym typeface="DM Sans"/>
              </a:rPr>
              <a:t>podemos tomar los elementos comunes y crear una clase Animal de la que hereden el resto,</a:t>
            </a:r>
            <a:r>
              <a:rPr b="0" i="0" lang="es" sz="1350" u="none" cap="none" strike="noStrike">
                <a:solidFill>
                  <a:srgbClr val="000000"/>
                </a:solidFill>
                <a:latin typeface="DM Sans"/>
                <a:ea typeface="DM Sans"/>
                <a:cs typeface="DM Sans"/>
                <a:sym typeface="DM Sans"/>
              </a:rPr>
              <a:t> respetando por tanto la filosofía </a:t>
            </a:r>
            <a:r>
              <a:rPr b="1" i="0" lang="es" sz="1350" u="none" cap="none" strike="noStrike">
                <a:solidFill>
                  <a:srgbClr val="000000"/>
                </a:solidFill>
                <a:latin typeface="DM Sans"/>
                <a:ea typeface="DM Sans"/>
                <a:cs typeface="DM Sans"/>
                <a:sym typeface="DM Sans"/>
              </a:rPr>
              <a:t>DRY.</a:t>
            </a:r>
            <a:endParaRPr b="1" i="0" sz="1350" u="none" cap="none" strike="noStrike">
              <a:solidFill>
                <a:srgbClr val="000000"/>
              </a:solidFill>
              <a:latin typeface="DM Sans"/>
              <a:ea typeface="DM Sans"/>
              <a:cs typeface="DM Sans"/>
              <a:sym typeface="DM Sans"/>
            </a:endParaRPr>
          </a:p>
        </p:txBody>
      </p:sp>
      <p:sp>
        <p:nvSpPr>
          <p:cNvPr id="157" name="Google Shape;157;p34"/>
          <p:cNvSpPr txBox="1"/>
          <p:nvPr/>
        </p:nvSpPr>
        <p:spPr>
          <a:xfrm>
            <a:off x="476250" y="459105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Fuente: </a:t>
            </a:r>
            <a:r>
              <a:rPr b="0" i="0" lang="es" sz="1100" u="none" cap="none" strike="noStrike">
                <a:solidFill>
                  <a:schemeClr val="hlink"/>
                </a:solidFill>
                <a:uFill>
                  <a:noFill/>
                </a:uFill>
                <a:latin typeface="DM Sans"/>
                <a:ea typeface="DM Sans"/>
                <a:cs typeface="DM Sans"/>
                <a:sym typeface="DM Sans"/>
                <a:hlinkClick r:id="rId3"/>
              </a:rPr>
              <a:t>ElLibroDePython</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